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notesMasterIdLst>
    <p:notesMasterId r:id="rId24"/>
  </p:notesMasterIdLst>
  <p:sldIdLst>
    <p:sldId id="257" r:id="rId2"/>
    <p:sldId id="361" r:id="rId3"/>
    <p:sldId id="366" r:id="rId4"/>
    <p:sldId id="369" r:id="rId5"/>
    <p:sldId id="379" r:id="rId6"/>
    <p:sldId id="381" r:id="rId7"/>
    <p:sldId id="382" r:id="rId8"/>
    <p:sldId id="383" r:id="rId9"/>
    <p:sldId id="391" r:id="rId10"/>
    <p:sldId id="385" r:id="rId11"/>
    <p:sldId id="386" r:id="rId12"/>
    <p:sldId id="392" r:id="rId13"/>
    <p:sldId id="398" r:id="rId14"/>
    <p:sldId id="394" r:id="rId15"/>
    <p:sldId id="395" r:id="rId16"/>
    <p:sldId id="396" r:id="rId17"/>
    <p:sldId id="397" r:id="rId18"/>
    <p:sldId id="373" r:id="rId19"/>
    <p:sldId id="378" r:id="rId20"/>
    <p:sldId id="377" r:id="rId21"/>
    <p:sldId id="376" r:id="rId22"/>
    <p:sldId id="316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48" autoAdjust="0"/>
    <p:restoredTop sz="82293" autoAdjust="0"/>
  </p:normalViewPr>
  <p:slideViewPr>
    <p:cSldViewPr>
      <p:cViewPr varScale="1">
        <p:scale>
          <a:sx n="76" d="100"/>
          <a:sy n="76" d="100"/>
        </p:scale>
        <p:origin x="79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Уровень успеваемости обучающихся </a:t>
            </a:r>
          </a:p>
          <a:p>
            <a:pPr>
              <a:defRPr/>
            </a:pPr>
            <a:r>
              <a:rPr lang="ru-RU" dirty="0" smtClean="0"/>
              <a:t>МБОУ «Школа № 121»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2019/2020 уч.год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3"/>
                <c:pt idx="0">
                  <c:v>Обществознание</c:v>
                </c:pt>
                <c:pt idx="1">
                  <c:v>История</c:v>
                </c:pt>
                <c:pt idx="2">
                  <c:v>Право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2020/2021 уч. год</c:v>
                </c:pt>
              </c:strCache>
            </c:strRef>
          </c:tx>
          <c:spPr>
            <a:gradFill flip="none" rotWithShape="1">
              <a:gsLst>
                <a:gs pos="0">
                  <a:schemeClr val="accent2"/>
                </a:gs>
                <a:gs pos="75000">
                  <a:schemeClr val="accent2">
                    <a:lumMod val="60000"/>
                    <a:lumOff val="40000"/>
                  </a:schemeClr>
                </a:gs>
                <a:gs pos="51000">
                  <a:schemeClr val="accent2">
                    <a:alpha val="75000"/>
                  </a:schemeClr>
                </a:gs>
                <a:gs pos="100000">
                  <a:schemeClr val="accent2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3"/>
                <c:pt idx="0">
                  <c:v>Обществознание</c:v>
                </c:pt>
                <c:pt idx="1">
                  <c:v>История</c:v>
                </c:pt>
                <c:pt idx="2">
                  <c:v>Право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6"/>
        <c:overlap val="-58"/>
        <c:axId val="588969472"/>
        <c:axId val="588963984"/>
      </c:barChart>
      <c:catAx>
        <c:axId val="5889694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8963984"/>
        <c:crosses val="autoZero"/>
        <c:auto val="1"/>
        <c:lblAlgn val="ctr"/>
        <c:lblOffset val="100"/>
        <c:noMultiLvlLbl val="0"/>
      </c:catAx>
      <c:valAx>
        <c:axId val="58896398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99000">
                    <a:schemeClr val="tx1">
                      <a:lumMod val="25000"/>
                      <a:lumOff val="75000"/>
                    </a:schemeClr>
                  </a:gs>
                  <a:gs pos="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8969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Уроки с применением презентаций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Раздел "Человек в обществе"</c:v>
                </c:pt>
                <c:pt idx="1">
                  <c:v>Раздел "Общество как мир культуры"</c:v>
                </c:pt>
                <c:pt idx="2">
                  <c:v>Раздел Правовое регулирование общественных отношений"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74</c:v>
                </c:pt>
                <c:pt idx="1">
                  <c:v>83</c:v>
                </c:pt>
                <c:pt idx="2">
                  <c:v>88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Уроки без применения презентаций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Раздел "Человек в обществе"</c:v>
                </c:pt>
                <c:pt idx="1">
                  <c:v>Раздел "Общество как мир культуры"</c:v>
                </c:pt>
                <c:pt idx="2">
                  <c:v>Раздел Правовое регулирование общественных отношений"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69</c:v>
                </c:pt>
                <c:pt idx="1">
                  <c:v>73</c:v>
                </c:pt>
                <c:pt idx="2">
                  <c:v>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0398320"/>
        <c:axId val="590397536"/>
      </c:barChart>
      <c:catAx>
        <c:axId val="590398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0397536"/>
        <c:crosses val="autoZero"/>
        <c:auto val="1"/>
        <c:lblAlgn val="ctr"/>
        <c:lblOffset val="100"/>
        <c:noMultiLvlLbl val="0"/>
      </c:catAx>
      <c:valAx>
        <c:axId val="590397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0398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/>
              <a:t>Использование презентаций для подготовки к </a:t>
            </a:r>
            <a:r>
              <a:rPr lang="ru-RU" sz="1800" dirty="0" smtClean="0"/>
              <a:t>занятиям учащимися</a:t>
            </a:r>
            <a:endParaRPr lang="ru-RU" sz="1800" dirty="0"/>
          </a:p>
        </c:rich>
      </c:tx>
      <c:layout>
        <c:manualLayout>
          <c:xMode val="edge"/>
          <c:yMode val="edge"/>
          <c:x val="0.1364896020761332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9.2140014745836316E-2"/>
          <c:y val="0.24301574803149606"/>
          <c:w val="0.86937941238852245"/>
          <c:h val="0.573294783464566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   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Для каждого занятия</c:v>
                </c:pt>
                <c:pt idx="1">
                  <c:v>1 раз в неделю</c:v>
                </c:pt>
                <c:pt idx="2">
                  <c:v>1-2 раза в месяц3</c:v>
                </c:pt>
                <c:pt idx="3">
                  <c:v>Другое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</c:v>
                </c:pt>
                <c:pt idx="1">
                  <c:v>45</c:v>
                </c:pt>
                <c:pt idx="2">
                  <c:v>30</c:v>
                </c:pt>
                <c:pt idx="3">
                  <c:v>10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528608608"/>
        <c:axId val="528611352"/>
      </c:barChart>
      <c:catAx>
        <c:axId val="528608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8611352"/>
        <c:crosses val="autoZero"/>
        <c:auto val="1"/>
        <c:lblAlgn val="ctr"/>
        <c:lblOffset val="100"/>
        <c:noMultiLvlLbl val="0"/>
      </c:catAx>
      <c:valAx>
        <c:axId val="52861135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28608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99000">
              <a:schemeClr val="tx1">
                <a:lumMod val="25000"/>
                <a:lumOff val="75000"/>
              </a:schemeClr>
            </a:gs>
            <a:gs pos="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15000"/>
                <a:lumOff val="85000"/>
              </a:schemeClr>
            </a:gs>
            <a:gs pos="0">
              <a:schemeClr val="tx1">
                <a:lumMod val="5000"/>
                <a:lumOff val="9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1F4352-40A3-434D-8DDA-096FC0BD96E3}" type="doc">
      <dgm:prSet loTypeId="urn:microsoft.com/office/officeart/2005/8/layout/hProcess9" loCatId="process" qsTypeId="urn:microsoft.com/office/officeart/2005/8/quickstyle/simple1" qsCatId="simple" csTypeId="urn:microsoft.com/office/officeart/2005/8/colors/accent2_1" csCatId="accent2" phldr="1"/>
      <dgm:spPr/>
    </dgm:pt>
    <dgm:pt modelId="{7409C042-DC8A-436F-B4E7-D544B4BFA862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0" i="0" u="none" strike="noStrike" cap="none" normalizeH="0" baseline="0" dirty="0" smtClean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Изучение работ ученых и педагогов </a:t>
          </a:r>
          <a:endParaRPr kumimoji="0" lang="ru-RU" altLang="ru-RU" sz="1600" b="0" i="0" u="none" strike="noStrike" cap="none" normalizeH="0" baseline="0" dirty="0" smtClean="0">
            <a:ln/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145E4D-2F60-4C12-86DC-70D48545FC24}" type="parTrans" cxnId="{6E617630-DC6A-4407-8BD9-65916F0D6E39}">
      <dgm:prSet/>
      <dgm:spPr/>
      <dgm:t>
        <a:bodyPr/>
        <a:lstStyle/>
        <a:p>
          <a:endParaRPr lang="ru-RU"/>
        </a:p>
      </dgm:t>
    </dgm:pt>
    <dgm:pt modelId="{1755BCC4-A328-4FEE-9AD9-8F5696DF7717}" type="sibTrans" cxnId="{6E617630-DC6A-4407-8BD9-65916F0D6E39}">
      <dgm:prSet/>
      <dgm:spPr/>
      <dgm:t>
        <a:bodyPr/>
        <a:lstStyle/>
        <a:p>
          <a:endParaRPr lang="ru-RU"/>
        </a:p>
      </dgm:t>
    </dgm:pt>
    <dgm:pt modelId="{FB3C31E2-E7D6-4A36-9C17-0B34EFDC4EE6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0" i="0" u="none" strike="noStrike" cap="none" normalizeH="0" baseline="0" dirty="0" smtClean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Создание обучающих заданий</a:t>
          </a:r>
          <a:endParaRPr kumimoji="0" lang="ru-RU" altLang="ru-RU" sz="1600" b="0" i="0" u="none" strike="noStrike" cap="none" normalizeH="0" baseline="0" dirty="0" smtClean="0">
            <a:ln/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C41E51-0F2B-48C7-BCAA-1129F2E18D9E}" type="parTrans" cxnId="{E0A2E8A7-2189-4D6C-A9F8-5CF838A76B14}">
      <dgm:prSet/>
      <dgm:spPr/>
      <dgm:t>
        <a:bodyPr/>
        <a:lstStyle/>
        <a:p>
          <a:endParaRPr lang="ru-RU"/>
        </a:p>
      </dgm:t>
    </dgm:pt>
    <dgm:pt modelId="{ACFE5E69-C5E8-44FF-B650-B14DC9913ABF}" type="sibTrans" cxnId="{E0A2E8A7-2189-4D6C-A9F8-5CF838A76B14}">
      <dgm:prSet/>
      <dgm:spPr/>
      <dgm:t>
        <a:bodyPr/>
        <a:lstStyle/>
        <a:p>
          <a:endParaRPr lang="ru-RU"/>
        </a:p>
      </dgm:t>
    </dgm:pt>
    <dgm:pt modelId="{9EC8F9E1-E063-4A87-A9CE-2382E1774A33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0" i="0" u="none" strike="noStrike" cap="none" normalizeH="0" baseline="0" dirty="0" smtClean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Проведение занятий с использованием презентаций</a:t>
          </a:r>
          <a:endParaRPr kumimoji="0" lang="ru-RU" altLang="ru-RU" sz="1600" b="0" i="0" u="none" strike="noStrike" cap="none" normalizeH="0" baseline="0" dirty="0" smtClean="0">
            <a:ln/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E9E152-5439-4020-AF41-07B5E773D8B2}" type="parTrans" cxnId="{3F864BCE-654E-4AC9-9BFE-057F06C78843}">
      <dgm:prSet/>
      <dgm:spPr/>
      <dgm:t>
        <a:bodyPr/>
        <a:lstStyle/>
        <a:p>
          <a:endParaRPr lang="ru-RU"/>
        </a:p>
      </dgm:t>
    </dgm:pt>
    <dgm:pt modelId="{FC266FC5-CD53-4955-8124-1AE9CC5ED41D}" type="sibTrans" cxnId="{3F864BCE-654E-4AC9-9BFE-057F06C78843}">
      <dgm:prSet/>
      <dgm:spPr/>
      <dgm:t>
        <a:bodyPr/>
        <a:lstStyle/>
        <a:p>
          <a:endParaRPr lang="ru-RU"/>
        </a:p>
      </dgm:t>
    </dgm:pt>
    <dgm:pt modelId="{71FE9CEE-E4D2-4ED8-9100-D29B40AF05BB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0" i="0" u="none" strike="noStrike" cap="none" normalizeH="0" baseline="0" dirty="0" smtClean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Проведение анализа эффективности</a:t>
          </a:r>
          <a:endParaRPr kumimoji="0" lang="ru-RU" altLang="ru-RU" sz="1600" b="0" i="0" u="none" strike="noStrike" cap="none" normalizeH="0" baseline="0" dirty="0" smtClean="0">
            <a:ln/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4108C3-E07A-4FCE-87E7-B81A731BB9A4}" type="parTrans" cxnId="{2B8B4E59-1A27-46F2-B647-8904176D0913}">
      <dgm:prSet/>
      <dgm:spPr/>
      <dgm:t>
        <a:bodyPr/>
        <a:lstStyle/>
        <a:p>
          <a:endParaRPr lang="ru-RU"/>
        </a:p>
      </dgm:t>
    </dgm:pt>
    <dgm:pt modelId="{5A0B03A1-E1F4-420B-A112-9164918658F4}" type="sibTrans" cxnId="{2B8B4E59-1A27-46F2-B647-8904176D0913}">
      <dgm:prSet/>
      <dgm:spPr/>
      <dgm:t>
        <a:bodyPr/>
        <a:lstStyle/>
        <a:p>
          <a:endParaRPr lang="ru-RU"/>
        </a:p>
      </dgm:t>
    </dgm:pt>
    <dgm:pt modelId="{EB16EF98-ECE2-4869-8794-A136C7ADD4EE}" type="pres">
      <dgm:prSet presAssocID="{FA1F4352-40A3-434D-8DDA-096FC0BD96E3}" presName="CompostProcess" presStyleCnt="0">
        <dgm:presLayoutVars>
          <dgm:dir/>
          <dgm:resizeHandles val="exact"/>
        </dgm:presLayoutVars>
      </dgm:prSet>
      <dgm:spPr/>
    </dgm:pt>
    <dgm:pt modelId="{C0FB2672-F402-4BB2-9605-0899B8637690}" type="pres">
      <dgm:prSet presAssocID="{FA1F4352-40A3-434D-8DDA-096FC0BD96E3}" presName="arrow" presStyleLbl="bgShp" presStyleIdx="0" presStyleCnt="1" custScaleX="117647" custLinFactNeighborY="1786"/>
      <dgm:spPr/>
      <dgm:t>
        <a:bodyPr/>
        <a:lstStyle/>
        <a:p>
          <a:endParaRPr lang="ru-RU"/>
        </a:p>
      </dgm:t>
    </dgm:pt>
    <dgm:pt modelId="{C2DAD405-38F8-47A5-A965-5DFF90C1A262}" type="pres">
      <dgm:prSet presAssocID="{FA1F4352-40A3-434D-8DDA-096FC0BD96E3}" presName="linearProcess" presStyleCnt="0"/>
      <dgm:spPr/>
    </dgm:pt>
    <dgm:pt modelId="{C10F9F24-57FA-41E2-BCFD-DF0BD7B7903E}" type="pres">
      <dgm:prSet presAssocID="{7409C042-DC8A-436F-B4E7-D544B4BFA862}" presName="textNode" presStyleLbl="node1" presStyleIdx="0" presStyleCnt="4" custScaleX="69646" custLinFactNeighborX="198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3ED13E-1E69-42B0-9745-C9CB6F9E7F09}" type="pres">
      <dgm:prSet presAssocID="{1755BCC4-A328-4FEE-9AD9-8F5696DF7717}" presName="sibTrans" presStyleCnt="0"/>
      <dgm:spPr/>
    </dgm:pt>
    <dgm:pt modelId="{99A20BDA-E2A9-4EDD-A657-335C610CB098}" type="pres">
      <dgm:prSet presAssocID="{FB3C31E2-E7D6-4A36-9C17-0B34EFDC4EE6}" presName="textNode" presStyleLbl="node1" presStyleIdx="1" presStyleCnt="4" custScaleX="69646" custLinFactNeighborX="-24953" custLinFactNeighborY="3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3386FC-7A32-43FA-95C4-73477DC2A065}" type="pres">
      <dgm:prSet presAssocID="{ACFE5E69-C5E8-44FF-B650-B14DC9913ABF}" presName="sibTrans" presStyleCnt="0"/>
      <dgm:spPr/>
    </dgm:pt>
    <dgm:pt modelId="{171658DB-0324-4FA6-8F84-9F82E618EE28}" type="pres">
      <dgm:prSet presAssocID="{9EC8F9E1-E063-4A87-A9CE-2382E1774A33}" presName="textNode" presStyleLbl="node1" presStyleIdx="2" presStyleCnt="4" custScaleX="69646" custLinFactNeighborX="-615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FA0D04-ED1C-45AB-A654-3E50DDC008F0}" type="pres">
      <dgm:prSet presAssocID="{FC266FC5-CD53-4955-8124-1AE9CC5ED41D}" presName="sibTrans" presStyleCnt="0"/>
      <dgm:spPr/>
    </dgm:pt>
    <dgm:pt modelId="{2B60D9B2-3053-44E2-9C16-896D43DDD21B}" type="pres">
      <dgm:prSet presAssocID="{71FE9CEE-E4D2-4ED8-9100-D29B40AF05BB}" presName="textNode" presStyleLbl="node1" presStyleIdx="3" presStyleCnt="4" custScaleX="69646" custLinFactX="-2348" custLinFactNeighborX="-100000" custLinFactNeighborY="3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AACFF6-81B1-4CC7-86D9-FAC6674E8EF7}" type="presOf" srcId="{9EC8F9E1-E063-4A87-A9CE-2382E1774A33}" destId="{171658DB-0324-4FA6-8F84-9F82E618EE28}" srcOrd="0" destOrd="0" presId="urn:microsoft.com/office/officeart/2005/8/layout/hProcess9"/>
    <dgm:cxn modelId="{3F864BCE-654E-4AC9-9BFE-057F06C78843}" srcId="{FA1F4352-40A3-434D-8DDA-096FC0BD96E3}" destId="{9EC8F9E1-E063-4A87-A9CE-2382E1774A33}" srcOrd="2" destOrd="0" parTransId="{7FE9E152-5439-4020-AF41-07B5E773D8B2}" sibTransId="{FC266FC5-CD53-4955-8124-1AE9CC5ED41D}"/>
    <dgm:cxn modelId="{6E617630-DC6A-4407-8BD9-65916F0D6E39}" srcId="{FA1F4352-40A3-434D-8DDA-096FC0BD96E3}" destId="{7409C042-DC8A-436F-B4E7-D544B4BFA862}" srcOrd="0" destOrd="0" parTransId="{47145E4D-2F60-4C12-86DC-70D48545FC24}" sibTransId="{1755BCC4-A328-4FEE-9AD9-8F5696DF7717}"/>
    <dgm:cxn modelId="{771E933B-CC04-4F47-A4AB-8A5E1B8F6874}" type="presOf" srcId="{71FE9CEE-E4D2-4ED8-9100-D29B40AF05BB}" destId="{2B60D9B2-3053-44E2-9C16-896D43DDD21B}" srcOrd="0" destOrd="0" presId="urn:microsoft.com/office/officeart/2005/8/layout/hProcess9"/>
    <dgm:cxn modelId="{2B8B4E59-1A27-46F2-B647-8904176D0913}" srcId="{FA1F4352-40A3-434D-8DDA-096FC0BD96E3}" destId="{71FE9CEE-E4D2-4ED8-9100-D29B40AF05BB}" srcOrd="3" destOrd="0" parTransId="{444108C3-E07A-4FCE-87E7-B81A731BB9A4}" sibTransId="{5A0B03A1-E1F4-420B-A112-9164918658F4}"/>
    <dgm:cxn modelId="{E0A2E8A7-2189-4D6C-A9F8-5CF838A76B14}" srcId="{FA1F4352-40A3-434D-8DDA-096FC0BD96E3}" destId="{FB3C31E2-E7D6-4A36-9C17-0B34EFDC4EE6}" srcOrd="1" destOrd="0" parTransId="{FCC41E51-0F2B-48C7-BCAA-1129F2E18D9E}" sibTransId="{ACFE5E69-C5E8-44FF-B650-B14DC9913ABF}"/>
    <dgm:cxn modelId="{744AA0A5-3157-4490-A7D6-E8B65A9B8A89}" type="presOf" srcId="{FA1F4352-40A3-434D-8DDA-096FC0BD96E3}" destId="{EB16EF98-ECE2-4869-8794-A136C7ADD4EE}" srcOrd="0" destOrd="0" presId="urn:microsoft.com/office/officeart/2005/8/layout/hProcess9"/>
    <dgm:cxn modelId="{5EBF436F-B6FD-479E-9839-0AB7602D306A}" type="presOf" srcId="{7409C042-DC8A-436F-B4E7-D544B4BFA862}" destId="{C10F9F24-57FA-41E2-BCFD-DF0BD7B7903E}" srcOrd="0" destOrd="0" presId="urn:microsoft.com/office/officeart/2005/8/layout/hProcess9"/>
    <dgm:cxn modelId="{48C7DFDC-DB0C-4E40-9CB4-4300B90A244B}" type="presOf" srcId="{FB3C31E2-E7D6-4A36-9C17-0B34EFDC4EE6}" destId="{99A20BDA-E2A9-4EDD-A657-335C610CB098}" srcOrd="0" destOrd="0" presId="urn:microsoft.com/office/officeart/2005/8/layout/hProcess9"/>
    <dgm:cxn modelId="{E0B5A9AE-D175-4E04-BBC0-FFA9D97FCD3C}" type="presParOf" srcId="{EB16EF98-ECE2-4869-8794-A136C7ADD4EE}" destId="{C0FB2672-F402-4BB2-9605-0899B8637690}" srcOrd="0" destOrd="0" presId="urn:microsoft.com/office/officeart/2005/8/layout/hProcess9"/>
    <dgm:cxn modelId="{B2309ACD-4597-46EE-850C-A36A5D4CEB50}" type="presParOf" srcId="{EB16EF98-ECE2-4869-8794-A136C7ADD4EE}" destId="{C2DAD405-38F8-47A5-A965-5DFF90C1A262}" srcOrd="1" destOrd="0" presId="urn:microsoft.com/office/officeart/2005/8/layout/hProcess9"/>
    <dgm:cxn modelId="{E4794F63-CAD2-4F1E-8CDD-864E23E2F394}" type="presParOf" srcId="{C2DAD405-38F8-47A5-A965-5DFF90C1A262}" destId="{C10F9F24-57FA-41E2-BCFD-DF0BD7B7903E}" srcOrd="0" destOrd="0" presId="urn:microsoft.com/office/officeart/2005/8/layout/hProcess9"/>
    <dgm:cxn modelId="{9E3885D5-8EB9-49E8-B1E1-0421B7E084B6}" type="presParOf" srcId="{C2DAD405-38F8-47A5-A965-5DFF90C1A262}" destId="{853ED13E-1E69-42B0-9745-C9CB6F9E7F09}" srcOrd="1" destOrd="0" presId="urn:microsoft.com/office/officeart/2005/8/layout/hProcess9"/>
    <dgm:cxn modelId="{9E517444-F0FF-490D-8DEE-AAC27EF45D23}" type="presParOf" srcId="{C2DAD405-38F8-47A5-A965-5DFF90C1A262}" destId="{99A20BDA-E2A9-4EDD-A657-335C610CB098}" srcOrd="2" destOrd="0" presId="urn:microsoft.com/office/officeart/2005/8/layout/hProcess9"/>
    <dgm:cxn modelId="{04E3A9DC-FD68-4ACE-AF0A-7CB9CB0007A2}" type="presParOf" srcId="{C2DAD405-38F8-47A5-A965-5DFF90C1A262}" destId="{573386FC-7A32-43FA-95C4-73477DC2A065}" srcOrd="3" destOrd="0" presId="urn:microsoft.com/office/officeart/2005/8/layout/hProcess9"/>
    <dgm:cxn modelId="{79CD5BF8-5AA7-40C9-A2FF-05370E1ECD8E}" type="presParOf" srcId="{C2DAD405-38F8-47A5-A965-5DFF90C1A262}" destId="{171658DB-0324-4FA6-8F84-9F82E618EE28}" srcOrd="4" destOrd="0" presId="urn:microsoft.com/office/officeart/2005/8/layout/hProcess9"/>
    <dgm:cxn modelId="{E0D48D24-6993-4684-B161-858DD122C1D5}" type="presParOf" srcId="{C2DAD405-38F8-47A5-A965-5DFF90C1A262}" destId="{2AFA0D04-ED1C-45AB-A654-3E50DDC008F0}" srcOrd="5" destOrd="0" presId="urn:microsoft.com/office/officeart/2005/8/layout/hProcess9"/>
    <dgm:cxn modelId="{6FFCADB9-1356-431F-B81C-7C55062EB438}" type="presParOf" srcId="{C2DAD405-38F8-47A5-A965-5DFF90C1A262}" destId="{2B60D9B2-3053-44E2-9C16-896D43DDD21B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FB2672-F402-4BB2-9605-0899B8637690}">
      <dsp:nvSpPr>
        <dsp:cNvPr id="0" name=""/>
        <dsp:cNvSpPr/>
      </dsp:nvSpPr>
      <dsp:spPr>
        <a:xfrm>
          <a:off x="2" y="0"/>
          <a:ext cx="8784971" cy="3600401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0F9F24-57FA-41E2-BCFD-DF0BD7B7903E}">
      <dsp:nvSpPr>
        <dsp:cNvPr id="0" name=""/>
        <dsp:cNvSpPr/>
      </dsp:nvSpPr>
      <dsp:spPr>
        <a:xfrm>
          <a:off x="149748" y="1080120"/>
          <a:ext cx="1835515" cy="1440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0" i="0" u="none" strike="noStrike" kern="1200" cap="none" normalizeH="0" baseline="0" dirty="0" smtClean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Изучение работ ученых и педагогов </a:t>
          </a:r>
          <a:endParaRPr kumimoji="0" lang="ru-RU" altLang="ru-RU" sz="1600" b="0" i="0" u="none" strike="noStrike" kern="1200" cap="none" normalizeH="0" baseline="0" dirty="0" smtClean="0">
            <a:ln/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0051" y="1150423"/>
        <a:ext cx="1694909" cy="1299554"/>
      </dsp:txXfrm>
    </dsp:sp>
    <dsp:sp modelId="{99A20BDA-E2A9-4EDD-A657-335C610CB098}">
      <dsp:nvSpPr>
        <dsp:cNvPr id="0" name=""/>
        <dsp:cNvSpPr/>
      </dsp:nvSpPr>
      <dsp:spPr>
        <a:xfrm>
          <a:off x="2227742" y="1085045"/>
          <a:ext cx="1835515" cy="1440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0" i="0" u="none" strike="noStrike" kern="1200" cap="none" normalizeH="0" baseline="0" dirty="0" smtClean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Создание обучающих заданий</a:t>
          </a:r>
          <a:endParaRPr kumimoji="0" lang="ru-RU" altLang="ru-RU" sz="1600" b="0" i="0" u="none" strike="noStrike" kern="1200" cap="none" normalizeH="0" baseline="0" dirty="0" smtClean="0">
            <a:ln/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98045" y="1155348"/>
        <a:ext cx="1694909" cy="1299554"/>
      </dsp:txXfrm>
    </dsp:sp>
    <dsp:sp modelId="{171658DB-0324-4FA6-8F84-9F82E618EE28}">
      <dsp:nvSpPr>
        <dsp:cNvPr id="0" name=""/>
        <dsp:cNvSpPr/>
      </dsp:nvSpPr>
      <dsp:spPr>
        <a:xfrm>
          <a:off x="4341745" y="1080120"/>
          <a:ext cx="1835515" cy="1440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0" i="0" u="none" strike="noStrike" kern="1200" cap="none" normalizeH="0" baseline="0" dirty="0" smtClean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Проведение занятий с использованием презентаций</a:t>
          </a:r>
          <a:endParaRPr kumimoji="0" lang="ru-RU" altLang="ru-RU" sz="1600" b="0" i="0" u="none" strike="noStrike" kern="1200" cap="none" normalizeH="0" baseline="0" dirty="0" smtClean="0">
            <a:ln/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12048" y="1150423"/>
        <a:ext cx="1694909" cy="1299554"/>
      </dsp:txXfrm>
    </dsp:sp>
    <dsp:sp modelId="{2B60D9B2-3053-44E2-9C16-896D43DDD21B}">
      <dsp:nvSpPr>
        <dsp:cNvPr id="0" name=""/>
        <dsp:cNvSpPr/>
      </dsp:nvSpPr>
      <dsp:spPr>
        <a:xfrm>
          <a:off x="6385746" y="1085045"/>
          <a:ext cx="1835515" cy="1440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0" i="0" u="none" strike="noStrike" kern="1200" cap="none" normalizeH="0" baseline="0" dirty="0" smtClean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Проведение анализа эффективности</a:t>
          </a:r>
          <a:endParaRPr kumimoji="0" lang="ru-RU" altLang="ru-RU" sz="1600" b="0" i="0" u="none" strike="noStrike" kern="1200" cap="none" normalizeH="0" baseline="0" dirty="0" smtClean="0">
            <a:ln/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56049" y="1155348"/>
        <a:ext cx="1694909" cy="12995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FDD5BC9-3027-4369-B209-BADC11DABA6A}" type="datetimeFigureOut">
              <a:rPr lang="ru-RU"/>
              <a:pPr>
                <a:defRPr/>
              </a:pPr>
              <a:t>27.01.2022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361B697E-987E-4CB7-BF7F-A4820296E52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87552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B697E-987E-4CB7-BF7F-A4820296E529}" type="slidenum">
              <a:rPr lang="ru-RU" altLang="ru-RU" smtClean="0"/>
              <a:pPr/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263921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B697E-987E-4CB7-BF7F-A4820296E529}" type="slidenum">
              <a:rPr lang="ru-RU" altLang="ru-RU" smtClean="0"/>
              <a:pPr/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75869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B697E-987E-4CB7-BF7F-A4820296E529}" type="slidenum">
              <a:rPr lang="ru-RU" altLang="ru-RU" smtClean="0"/>
              <a:pPr/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09117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B697E-987E-4CB7-BF7F-A4820296E529}" type="slidenum">
              <a:rPr lang="ru-RU" altLang="ru-RU" smtClean="0"/>
              <a:pPr/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49932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B697E-987E-4CB7-BF7F-A4820296E529}" type="slidenum">
              <a:rPr lang="ru-RU" altLang="ru-RU" smtClean="0"/>
              <a:pPr/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50010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B697E-987E-4CB7-BF7F-A4820296E529}" type="slidenum">
              <a:rPr lang="ru-RU" altLang="ru-RU" smtClean="0"/>
              <a:pPr/>
              <a:t>17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83767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B697E-987E-4CB7-BF7F-A4820296E529}" type="slidenum">
              <a:rPr lang="ru-RU" altLang="ru-RU" smtClean="0"/>
              <a:pPr/>
              <a:t>18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9247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B697E-987E-4CB7-BF7F-A4820296E529}" type="slidenum">
              <a:rPr lang="ru-RU" altLang="ru-RU" smtClean="0"/>
              <a:pPr/>
              <a:t>19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26688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B697E-987E-4CB7-BF7F-A4820296E529}" type="slidenum">
              <a:rPr lang="ru-RU" altLang="ru-RU" smtClean="0"/>
              <a:pPr/>
              <a:t>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24517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B697E-987E-4CB7-BF7F-A4820296E529}" type="slidenum">
              <a:rPr lang="ru-RU" altLang="ru-RU" smtClean="0"/>
              <a:pPr/>
              <a:t>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2008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B697E-987E-4CB7-BF7F-A4820296E529}" type="slidenum">
              <a:rPr lang="ru-RU" altLang="ru-RU" smtClean="0"/>
              <a:pPr/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214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B697E-987E-4CB7-BF7F-A4820296E529}" type="slidenum">
              <a:rPr lang="ru-RU" altLang="ru-RU" smtClean="0"/>
              <a:pPr/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17577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B697E-987E-4CB7-BF7F-A4820296E529}" type="slidenum">
              <a:rPr lang="ru-RU" altLang="ru-RU" smtClean="0"/>
              <a:pPr/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7748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B697E-987E-4CB7-BF7F-A4820296E529}" type="slidenum">
              <a:rPr lang="ru-RU" altLang="ru-RU" smtClean="0"/>
              <a:pPr/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8127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B697E-987E-4CB7-BF7F-A4820296E529}" type="slidenum">
              <a:rPr lang="ru-RU" altLang="ru-RU" smtClean="0"/>
              <a:pPr/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5469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B697E-987E-4CB7-BF7F-A4820296E529}" type="slidenum">
              <a:rPr lang="ru-RU" altLang="ru-RU" smtClean="0"/>
              <a:pPr/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41443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B697E-987E-4CB7-BF7F-A4820296E529}" type="slidenum">
              <a:rPr lang="ru-RU" altLang="ru-RU" smtClean="0"/>
              <a:pPr/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8923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B697E-987E-4CB7-BF7F-A4820296E529}" type="slidenum">
              <a:rPr lang="ru-RU" altLang="ru-RU" smtClean="0"/>
              <a:pPr/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658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FA5B72-C45E-4A5C-9ED5-E286BDEFF1AF}" type="datetimeFigureOut">
              <a:rPr lang="ru-RU" smtClean="0"/>
              <a:pPr>
                <a:defRPr/>
              </a:pPr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33D91-4A55-436E-8103-C0265668C52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9093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85EFDE-26B6-45DD-BD57-15A88384627F}" type="datetimeFigureOut">
              <a:rPr lang="ru-RU" smtClean="0"/>
              <a:pPr>
                <a:defRPr/>
              </a:pPr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E883-0561-4352-9F14-A8FBBBEA2DA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4920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0C45C4-A87D-4B5C-B9C4-AF83E722D204}" type="datetimeFigureOut">
              <a:rPr lang="ru-RU" smtClean="0"/>
              <a:pPr>
                <a:defRPr/>
              </a:pPr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4EA91-7197-49D5-A878-64935351D6D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1499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24B096-6116-4D04-BB09-94AFEE2DF5F0}" type="datetimeFigureOut">
              <a:rPr lang="ru-RU" smtClean="0"/>
              <a:pPr>
                <a:defRPr/>
              </a:pPr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15EF0-2D09-41A5-AA37-15DCA4E91D7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2017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5A243A-1AA6-435F-9430-6EE3586092F0}" type="datetimeFigureOut">
              <a:rPr lang="ru-RU" smtClean="0"/>
              <a:pPr>
                <a:defRPr/>
              </a:pPr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50D9-87A7-46CC-BF44-8DD51F36BA7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6857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D75C89-55FC-45B9-BA1A-4A4DD98DB86A}" type="datetimeFigureOut">
              <a:rPr lang="ru-RU" smtClean="0"/>
              <a:pPr>
                <a:defRPr/>
              </a:pPr>
              <a:t>27.01.2022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5E47E-4739-4376-A16D-683A27FBF9B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6560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A28C4C-26F8-4639-B65B-6AEFFEE93683}" type="datetimeFigureOut">
              <a:rPr lang="ru-RU" smtClean="0"/>
              <a:pPr>
                <a:defRPr/>
              </a:pPr>
              <a:t>27.01.2022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687B3-FEBB-46C4-AC11-FE7DDCD8379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0552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0CEBF7-32AD-4AD9-BA02-4338CC61F625}" type="datetimeFigureOut">
              <a:rPr lang="ru-RU" smtClean="0"/>
              <a:pPr>
                <a:defRPr/>
              </a:pPr>
              <a:t>27.01.2022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8124-34F8-4A3C-A0E3-704D08C5EA6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7608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E24FB7-A9E0-4D01-9C81-76B995A2F691}" type="datetimeFigureOut">
              <a:rPr lang="ru-RU" smtClean="0"/>
              <a:pPr>
                <a:defRPr/>
              </a:pPr>
              <a:t>27.01.2022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9C865-820B-4288-89BE-E78E06D7B38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0309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AD5CAC-ADC8-42B8-BA71-C578B3824C17}" type="datetimeFigureOut">
              <a:rPr lang="ru-RU" smtClean="0"/>
              <a:pPr>
                <a:defRPr/>
              </a:pPr>
              <a:t>27.01.2022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CF21D-BF04-48A9-B8E3-F3F248C61C3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9977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907E96-E827-41C1-88EA-7FA9FAD5C9D8}" type="datetimeFigureOut">
              <a:rPr lang="ru-RU" smtClean="0"/>
              <a:pPr>
                <a:defRPr/>
              </a:pPr>
              <a:t>27.01.2022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D89E4-5A90-4F6B-8206-336A1CE2380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6692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3BA9F9-7E3A-417E-952D-B4C912F9CBD2}" type="datetimeFigureOut">
              <a:rPr lang="ru-RU" smtClean="0"/>
              <a:pPr>
                <a:defRPr/>
              </a:pPr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55B3E-CDD4-4EDC-B9A7-344B82B8EEE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526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hyperlink" Target="https://nsportal.ru/stanislav-aleksandrovich-kovalevskiy" TargetMode="External"/><Relationship Id="rId4" Type="http://schemas.openxmlformats.org/officeDocument/2006/relationships/hyperlink" Target="https://infourok.ru/user/kovalevskiy-stanislav-aleksandrovich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lesson-history.narod.ru/" TargetMode="External"/><Relationship Id="rId2" Type="http://schemas.openxmlformats.org/officeDocument/2006/relationships/hyperlink" Target="http://www.inion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308" y="260648"/>
            <a:ext cx="7615580" cy="1325563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Ковалевский Станислав Александрович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125" name="Picture 2" descr="https://sun9-52.userapi.com/c846417/v846417218/17d31e/k_RveoeazXI.jpg"/>
          <p:cNvPicPr>
            <a:picLocks noChangeAspect="1" noChangeArrowheads="1"/>
          </p:cNvPicPr>
          <p:nvPr/>
        </p:nvPicPr>
        <p:blipFill rotWithShape="1">
          <a:blip r:embed="rId3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7" t="27548" r="15175"/>
          <a:stretch/>
        </p:blipFill>
        <p:spPr bwMode="auto">
          <a:xfrm>
            <a:off x="4973138" y="1260107"/>
            <a:ext cx="3384750" cy="40908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742308" y="1260108"/>
            <a:ext cx="3973708" cy="195286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fontAlgn="auto">
              <a:spcAft>
                <a:spcPts val="0"/>
              </a:spcAft>
              <a:buFont typeface="Rage Italic" panose="03070502040507070304" pitchFamily="66" charset="0"/>
              <a:buNone/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Место работы: </a:t>
            </a:r>
          </a:p>
          <a:p>
            <a:pPr marL="0" indent="0" fontAlgn="auto">
              <a:spcAft>
                <a:spcPts val="0"/>
              </a:spcAft>
              <a:buFont typeface="Rage Italic" panose="03070502040507070304" pitchFamily="66" charset="0"/>
              <a:buNone/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МБОУ «Школа № 121»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42308" y="3356992"/>
            <a:ext cx="3973708" cy="199400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Должность: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учитель истории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42308" y="5495010"/>
            <a:ext cx="7615580" cy="101183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 fontAlgn="auto">
              <a:spcAft>
                <a:spcPts val="0"/>
              </a:spcAft>
              <a:buFont typeface="Rage Italic" panose="03070502040507070304" pitchFamily="66" charset="0"/>
              <a:buNone/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Педагогическое кредо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Rage Italic" panose="03070502040507070304" pitchFamily="66" charset="0"/>
              <a:buNone/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Не останавливайся на достигнутом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75" y="-8756"/>
            <a:ext cx="9155675" cy="6866756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352928" cy="1325563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itka Banner" panose="02000505000000020004" pitchFamily="2" charset="0"/>
                <a:cs typeface="Arial" panose="020B0604020202020204" pitchFamily="34" charset="0"/>
              </a:rPr>
              <a:t>Использование презентации при постановке цели и задач урока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15350" t="2401" r="14562" b="9401"/>
          <a:stretch/>
        </p:blipFill>
        <p:spPr>
          <a:xfrm>
            <a:off x="179512" y="2780928"/>
            <a:ext cx="4896544" cy="346609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095552" y="2764780"/>
            <a:ext cx="3652912" cy="3459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sz="1600" i="1" dirty="0">
                <a:ea typeface="Calibri" panose="020F0502020204030204" pitchFamily="34" charset="0"/>
              </a:rPr>
              <a:t>При постановке цели в теме «Деятельность – способ существования людей» обучающимся было предложено ответить на вопрос: </a:t>
            </a:r>
            <a:endParaRPr lang="ru-RU" sz="1600" i="1" dirty="0" smtClean="0">
              <a:ea typeface="Calibri" panose="020F0502020204030204" pitchFamily="34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sz="1600" i="1" dirty="0" smtClean="0">
                <a:ea typeface="Calibri" panose="020F0502020204030204" pitchFamily="34" charset="0"/>
              </a:rPr>
              <a:t>Ребята</a:t>
            </a:r>
            <a:r>
              <a:rPr lang="ru-RU" sz="1600" i="1" dirty="0">
                <a:ea typeface="Calibri" panose="020F0502020204030204" pitchFamily="34" charset="0"/>
              </a:rPr>
              <a:t>, на каждом из изображений вы сейчас можете увидеть, как строится уютный теплый дом. Но так ли схожи действия человека и животных? И в чем их отличия</a:t>
            </a:r>
            <a:r>
              <a:rPr lang="ru-RU" sz="1600" i="1" dirty="0" smtClean="0">
                <a:ea typeface="Calibri" panose="020F0502020204030204" pitchFamily="34" charset="0"/>
              </a:rPr>
              <a:t>?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a typeface="Calibri" panose="020F0502020204030204" pitchFamily="34" charset="0"/>
              </a:rPr>
              <a:t>Ответы учеников стали основой для постановки цели к занятию.</a:t>
            </a:r>
            <a:endParaRPr lang="ru-RU" sz="1600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9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75" y="-8756"/>
            <a:ext cx="9155675" cy="6866756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352928" cy="1325563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itka Banner" panose="02000505000000020004" pitchFamily="2" charset="0"/>
                <a:cs typeface="Arial" panose="020B0604020202020204" pitchFamily="34" charset="0"/>
              </a:rPr>
              <a:t>Использование презентации </a:t>
            </a:r>
            <a:r>
              <a:rPr lang="ru-RU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itka Banner" panose="02000505000000020004" pitchFamily="2" charset="0"/>
                <a:cs typeface="Arial" panose="020B0604020202020204" pitchFamily="34" charset="0"/>
              </a:rPr>
              <a:t>в процессе актуализации знаний</a:t>
            </a:r>
            <a:endParaRPr lang="ru-RU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itka Banner" panose="02000505000000020004" pitchFamily="2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14563" t="6601" r="14563" b="12200"/>
          <a:stretch/>
        </p:blipFill>
        <p:spPr>
          <a:xfrm>
            <a:off x="107504" y="2763435"/>
            <a:ext cx="5085591" cy="327738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193095" y="3068960"/>
            <a:ext cx="3652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i="1" dirty="0"/>
              <a:t>В теме «Религия и религиозные организации» презентация была использована для актуализации знаний по пройденной на прошлом занятии теме «Наука и образование.</a:t>
            </a:r>
          </a:p>
        </p:txBody>
      </p:sp>
    </p:spTree>
    <p:extLst>
      <p:ext uri="{BB962C8B-B14F-4D97-AF65-F5344CB8AC3E}">
        <p14:creationId xmlns:p14="http://schemas.microsoft.com/office/powerpoint/2010/main" val="381428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75" y="-8756"/>
            <a:ext cx="9155675" cy="6866756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352928" cy="1325563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itka Banner" panose="02000505000000020004" pitchFamily="2" charset="0"/>
                <a:cs typeface="Arial" panose="020B0604020202020204" pitchFamily="34" charset="0"/>
              </a:rPr>
              <a:t>Использование презентации </a:t>
            </a:r>
            <a:r>
              <a:rPr lang="ru-RU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itka Banner" panose="02000505000000020004" pitchFamily="2" charset="0"/>
                <a:cs typeface="Arial" panose="020B0604020202020204" pitchFamily="34" charset="0"/>
              </a:rPr>
              <a:t>в процессе усвоения новых знаний</a:t>
            </a:r>
            <a:endParaRPr lang="ru-RU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itka Banner" panose="02000505000000020004" pitchFamily="2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14801" y="3150233"/>
            <a:ext cx="3652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i="1" dirty="0"/>
              <a:t>П</a:t>
            </a:r>
            <a:r>
              <a:rPr lang="ru-RU" i="1" dirty="0" smtClean="0"/>
              <a:t>резентация </a:t>
            </a:r>
            <a:r>
              <a:rPr lang="ru-RU" i="1" dirty="0"/>
              <a:t>как инструмент современных компьютерных технологий обучения была использована для усвоения знаний о теориях происхождении человека в теме «Социальная сущность человека».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13775" t="5201" r="13775" b="9401"/>
          <a:stretch/>
        </p:blipFill>
        <p:spPr>
          <a:xfrm>
            <a:off x="107504" y="2575695"/>
            <a:ext cx="5214441" cy="345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80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75" y="-8756"/>
            <a:ext cx="9155675" cy="6866756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352928" cy="1325563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itka Banner" panose="02000505000000020004" pitchFamily="2" charset="0"/>
                <a:cs typeface="Arial" panose="020B0604020202020204" pitchFamily="34" charset="0"/>
              </a:rPr>
              <a:t>Использование презентации </a:t>
            </a:r>
            <a:r>
              <a:rPr lang="ru-RU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itka Banner" panose="02000505000000020004" pitchFamily="2" charset="0"/>
                <a:cs typeface="Arial" panose="020B0604020202020204" pitchFamily="34" charset="0"/>
              </a:rPr>
              <a:t>в процессе усвоения новых знаний</a:t>
            </a:r>
            <a:endParaRPr lang="ru-RU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itka Banner" panose="02000505000000020004" pitchFamily="2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14801" y="3150233"/>
            <a:ext cx="3652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Тема урока </a:t>
            </a:r>
            <a:r>
              <a:rPr lang="ru-RU" dirty="0"/>
              <a:t>«Культура России в начале 20 века</a:t>
            </a:r>
            <a:r>
              <a:rPr lang="ru-RU" dirty="0" smtClean="0"/>
              <a:t>» освещалась </a:t>
            </a:r>
            <a:r>
              <a:rPr lang="ru-RU" dirty="0"/>
              <a:t>учащимися с использованием презентации при условии выполнения опережающего задания.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12988" t="2399" r="13776" b="5201"/>
          <a:stretch/>
        </p:blipFill>
        <p:spPr>
          <a:xfrm>
            <a:off x="251520" y="2204864"/>
            <a:ext cx="4886994" cy="34681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flipH="1">
            <a:off x="611560" y="5747000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Слайд из презентации учащегося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449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75" y="-8756"/>
            <a:ext cx="9155675" cy="6866756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352928" cy="1325563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itka Banner" panose="02000505000000020004" pitchFamily="2" charset="0"/>
                <a:cs typeface="Arial" panose="020B0604020202020204" pitchFamily="34" charset="0"/>
              </a:rPr>
              <a:t>Использование презентации </a:t>
            </a:r>
            <a:r>
              <a:rPr lang="ru-RU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itka Banner" panose="02000505000000020004" pitchFamily="2" charset="0"/>
                <a:cs typeface="Arial" panose="020B0604020202020204" pitchFamily="34" charset="0"/>
              </a:rPr>
              <a:t>при первичной проверке понимания</a:t>
            </a:r>
            <a:endParaRPr lang="ru-RU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itka Banner" panose="02000505000000020004" pitchFamily="2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14801" y="3150233"/>
            <a:ext cx="36529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i="1" dirty="0"/>
              <a:t>В теме «Валовый внутренний продукт» для первичного усвоения знаний учащимся было предложено определить рост реального ВВП.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13775" t="2401" r="13775" b="12201"/>
          <a:stretch/>
        </p:blipFill>
        <p:spPr>
          <a:xfrm>
            <a:off x="85443" y="2575695"/>
            <a:ext cx="5053071" cy="335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74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75" y="0"/>
            <a:ext cx="9155675" cy="6866756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352928" cy="1325563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itka Banner" panose="02000505000000020004" pitchFamily="2" charset="0"/>
                <a:cs typeface="Arial" panose="020B0604020202020204" pitchFamily="34" charset="0"/>
              </a:rPr>
              <a:t>Использование презентации </a:t>
            </a:r>
            <a:r>
              <a:rPr lang="ru-RU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itka Banner" panose="02000505000000020004" pitchFamily="2" charset="0"/>
                <a:cs typeface="Arial" panose="020B0604020202020204" pitchFamily="34" charset="0"/>
              </a:rPr>
              <a:t>при первичном закреплении</a:t>
            </a:r>
            <a:endParaRPr lang="ru-RU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itka Banner" panose="02000505000000020004" pitchFamily="2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47717" y="2782365"/>
            <a:ext cx="36529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i="1" dirty="0"/>
              <a:t>Примером первичного закрепления знаний служит тема «Брак</a:t>
            </a:r>
            <a:r>
              <a:rPr lang="ru-RU" i="1" dirty="0" smtClean="0"/>
              <a:t>». Учащимся было предложено выполнить упражнение «Законный режим имущества супругов», распределив варианты ответа на две категории: совместная собственность и собственность каждого из супругов.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13775" t="1000" r="14563" b="5200"/>
          <a:stretch/>
        </p:blipFill>
        <p:spPr>
          <a:xfrm>
            <a:off x="164216" y="2348880"/>
            <a:ext cx="5183501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30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75" y="0"/>
            <a:ext cx="9155675" cy="6866756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352928" cy="1325563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itka Banner" panose="02000505000000020004" pitchFamily="2" charset="0"/>
                <a:cs typeface="Arial" panose="020B0604020202020204" pitchFamily="34" charset="0"/>
              </a:rPr>
              <a:t>Использование презентации </a:t>
            </a:r>
            <a:r>
              <a:rPr lang="ru-RU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itka Banner" panose="02000505000000020004" pitchFamily="2" charset="0"/>
                <a:cs typeface="Arial" panose="020B0604020202020204" pitchFamily="34" charset="0"/>
              </a:rPr>
              <a:t>при постановке домашнего задания</a:t>
            </a:r>
            <a:endParaRPr lang="ru-RU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itka Banner" panose="02000505000000020004" pitchFamily="2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53769" y="2780928"/>
            <a:ext cx="3652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i="1" dirty="0"/>
              <a:t>В теме «Правонарушения и юридическая ответственность» обучающимся в качестве домашнего задания было предложено заполнить таблицу «Виды юридической ответственности».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12988" t="2401" r="12988" b="6601"/>
          <a:stretch/>
        </p:blipFill>
        <p:spPr>
          <a:xfrm>
            <a:off x="365200" y="2563119"/>
            <a:ext cx="4792775" cy="331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54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75" y="0"/>
            <a:ext cx="9155675" cy="6866756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352928" cy="1325563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itka Banner" panose="02000505000000020004" pitchFamily="2" charset="0"/>
                <a:cs typeface="Arial" panose="020B0604020202020204" pitchFamily="34" charset="0"/>
              </a:rPr>
              <a:t>Использование презентации </a:t>
            </a:r>
            <a:r>
              <a:rPr lang="ru-RU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itka Banner" panose="02000505000000020004" pitchFamily="2" charset="0"/>
                <a:cs typeface="Arial" panose="020B0604020202020204" pitchFamily="34" charset="0"/>
              </a:rPr>
              <a:t>при подведении итогов занятия</a:t>
            </a:r>
            <a:endParaRPr lang="ru-RU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itka Banner" panose="02000505000000020004" pitchFamily="2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31320" y="3024755"/>
            <a:ext cx="36529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i="1" dirty="0"/>
              <a:t>Презентация может быть использована и в рамках рефлексии. Например, в теме «Социальные нормы</a:t>
            </a:r>
            <a:r>
              <a:rPr lang="ru-RU" i="1" dirty="0" smtClean="0"/>
              <a:t>».</a:t>
            </a:r>
          </a:p>
          <a:p>
            <a:pPr algn="r"/>
            <a:r>
              <a:rPr lang="ru-RU" i="1" dirty="0"/>
              <a:t>Учащимся необходимо </a:t>
            </a:r>
            <a:r>
              <a:rPr lang="ru-RU" i="1" dirty="0" smtClean="0"/>
              <a:t>было выбрать </a:t>
            </a:r>
            <a:r>
              <a:rPr lang="ru-RU" i="1" dirty="0"/>
              <a:t>близкое его состоянию начало и продолжить </a:t>
            </a:r>
            <a:r>
              <a:rPr lang="ru-RU" i="1" dirty="0" smtClean="0"/>
              <a:t>высказывание.</a:t>
            </a:r>
          </a:p>
          <a:p>
            <a:pPr algn="r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14563" t="1000" r="12988" b="9401"/>
          <a:stretch/>
        </p:blipFill>
        <p:spPr>
          <a:xfrm>
            <a:off x="369763" y="2541539"/>
            <a:ext cx="5105651" cy="355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87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75" y="-8756"/>
            <a:ext cx="9155675" cy="6866756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352928" cy="1325563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itka Banner" panose="02000505000000020004" pitchFamily="2" charset="0"/>
                <a:cs typeface="Arial" panose="020B0604020202020204" pitchFamily="34" charset="0"/>
              </a:rPr>
              <a:t>Результативность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itka Banner" panose="02000505000000020004" pitchFamily="2" charset="0"/>
                <a:cs typeface="Arial" panose="020B0604020202020204" pitchFamily="34" charset="0"/>
              </a:rPr>
              <a:t> </a:t>
            </a:r>
            <a:r>
              <a:rPr lang="ru-RU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itka Banner" panose="02000505000000020004" pitchFamily="2" charset="0"/>
                <a:cs typeface="Arial" panose="020B0604020202020204" pitchFamily="34" charset="0"/>
              </a:rPr>
              <a:t>деятельности </a:t>
            </a:r>
            <a:endParaRPr lang="ru-RU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itka Banner" panose="02000505000000020004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6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5832066"/>
              </p:ext>
            </p:extLst>
          </p:nvPr>
        </p:nvGraphicFramePr>
        <p:xfrm>
          <a:off x="539552" y="2420888"/>
          <a:ext cx="7992888" cy="4196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231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75" y="-8756"/>
            <a:ext cx="9155675" cy="6866756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352928" cy="1325563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itka Banner" panose="02000505000000020004" pitchFamily="2" charset="0"/>
                <a:cs typeface="Arial" panose="020B0604020202020204" pitchFamily="34" charset="0"/>
              </a:rPr>
              <a:t>Результативность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itka Banner" panose="02000505000000020004" pitchFamily="2" charset="0"/>
                <a:cs typeface="Arial" panose="020B0604020202020204" pitchFamily="34" charset="0"/>
              </a:rPr>
              <a:t> </a:t>
            </a:r>
            <a:r>
              <a:rPr lang="ru-RU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itka Banner" panose="02000505000000020004" pitchFamily="2" charset="0"/>
                <a:cs typeface="Arial" panose="020B0604020202020204" pitchFamily="34" charset="0"/>
              </a:rPr>
              <a:t>деятельности </a:t>
            </a:r>
            <a:endParaRPr lang="ru-RU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itka Banner" panose="02000505000000020004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558731630"/>
              </p:ext>
            </p:extLst>
          </p:nvPr>
        </p:nvGraphicFramePr>
        <p:xfrm>
          <a:off x="1001766" y="2212064"/>
          <a:ext cx="7128792" cy="3621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51520" y="5949280"/>
            <a:ext cx="83187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1" i="0" u="none" strike="noStrike" kern="1200" cap="all" spc="5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b="1" cap="all" spc="50" dirty="0">
                <a:solidFill>
                  <a:prstClr val="black">
                    <a:lumMod val="65000"/>
                    <a:lumOff val="35000"/>
                  </a:prstClr>
                </a:solidFill>
              </a:rPr>
              <a:t>Качество знаний Учащихся </a:t>
            </a:r>
            <a:r>
              <a:rPr lang="ru-RU" b="1" cap="all" spc="5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на примере 10 «Б» </a:t>
            </a:r>
            <a:r>
              <a:rPr lang="ru-RU" b="1" cap="all" spc="5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класса</a:t>
            </a:r>
            <a:endParaRPr lang="ru-RU" b="1" cap="all" spc="5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ctr">
              <a:defRPr sz="2200" b="1" i="0" u="none" strike="noStrike" kern="1200" cap="all" spc="5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b="1" cap="all" spc="5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МБОУ «Школа № 121» по </a:t>
            </a:r>
            <a:r>
              <a:rPr lang="ru-RU" b="1" cap="all" spc="50" dirty="0">
                <a:solidFill>
                  <a:prstClr val="black">
                    <a:lumMod val="65000"/>
                    <a:lumOff val="35000"/>
                  </a:prstClr>
                </a:solidFill>
              </a:rPr>
              <a:t>предмету «Обществознание»</a:t>
            </a:r>
          </a:p>
        </p:txBody>
      </p:sp>
    </p:spTree>
    <p:extLst>
      <p:ext uri="{BB962C8B-B14F-4D97-AF65-F5344CB8AC3E}">
        <p14:creationId xmlns:p14="http://schemas.microsoft.com/office/powerpoint/2010/main" val="281131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75" y="-8756"/>
            <a:ext cx="9155675" cy="6866756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28650" y="90872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itka Banner" panose="02000505000000020004" pitchFamily="2" charset="0"/>
                <a:cs typeface="Arial" panose="020B0604020202020204" pitchFamily="34" charset="0"/>
              </a:rPr>
              <a:t>Тема</a:t>
            </a:r>
            <a:endParaRPr lang="ru-RU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itka Banner" panose="02000505000000020004" pitchFamily="2" charset="0"/>
              <a:cs typeface="Arial" panose="020B0604020202020204" pitchFamily="34" charset="0"/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628650" y="2636912"/>
            <a:ext cx="7886700" cy="41044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на уроках истории и обществознания как средство активизации познавательной деятельности учащихся</a:t>
            </a:r>
          </a:p>
        </p:txBody>
      </p:sp>
    </p:spTree>
    <p:extLst>
      <p:ext uri="{BB962C8B-B14F-4D97-AF65-F5344CB8AC3E}">
        <p14:creationId xmlns:p14="http://schemas.microsoft.com/office/powerpoint/2010/main" val="177205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75" y="-8756"/>
            <a:ext cx="9155675" cy="6866756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352928" cy="1325563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itka Banner" panose="02000505000000020004" pitchFamily="2" charset="0"/>
                <a:cs typeface="Arial" panose="020B0604020202020204" pitchFamily="34" charset="0"/>
              </a:rPr>
              <a:t>Результативность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itka Banner" panose="02000505000000020004" pitchFamily="2" charset="0"/>
                <a:cs typeface="Arial" panose="020B0604020202020204" pitchFamily="34" charset="0"/>
              </a:rPr>
              <a:t> </a:t>
            </a:r>
            <a:r>
              <a:rPr lang="ru-RU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itka Banner" panose="02000505000000020004" pitchFamily="2" charset="0"/>
                <a:cs typeface="Arial" panose="020B0604020202020204" pitchFamily="34" charset="0"/>
              </a:rPr>
              <a:t>деятельности </a:t>
            </a:r>
            <a:endParaRPr lang="ru-RU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itka Banner" panose="02000505000000020004" pitchFamily="2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/>
          <a:srcRect l="12988" t="16401" r="50000" b="8000"/>
          <a:stretch/>
        </p:blipFill>
        <p:spPr>
          <a:xfrm>
            <a:off x="616140" y="2359790"/>
            <a:ext cx="3667828" cy="4125523"/>
          </a:xfrm>
          <a:prstGeom prst="rect">
            <a:avLst/>
          </a:prstGeom>
        </p:spPr>
      </p:pic>
      <p:graphicFrame>
        <p:nvGraphicFramePr>
          <p:cNvPr id="14" name="Диаграмма 13"/>
          <p:cNvGraphicFramePr/>
          <p:nvPr>
            <p:extLst/>
          </p:nvPr>
        </p:nvGraphicFramePr>
        <p:xfrm>
          <a:off x="4534238" y="2394657"/>
          <a:ext cx="3998202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3655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75" y="-8756"/>
            <a:ext cx="9155675" cy="6866756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352928" cy="1325563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itka Banner" panose="02000505000000020004" pitchFamily="2" charset="0"/>
                <a:cs typeface="Arial" panose="020B0604020202020204" pitchFamily="34" charset="0"/>
              </a:rPr>
              <a:t>Транслируемость практических достижений </a:t>
            </a:r>
            <a:endParaRPr lang="ru-RU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itka Banner" panose="02000505000000020004" pitchFamily="2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02608" y="2385901"/>
            <a:ext cx="7189872" cy="127590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Участие 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межрегиональной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конференции «Инновационные практики проектирования и обновления нового содержания образования: опыт, проблемы, точки роста».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МГПУ, 2017 г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02608" y="3764172"/>
            <a:ext cx="7189872" cy="127590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Участие в сетевых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сообществах:</a:t>
            </a: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Infourok.ru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Nsportal.ru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02608" y="5142443"/>
            <a:ext cx="7189872" cy="127590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Выступления на заседаниях ШМО МБОУ «Школа № 121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 по теме: «Информационно-коммуникационные технологии 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образовании»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Иконка мой компьютер, монитор, экран, monitor, дисплей, display, размер  64x64 | id3322 | iconbird.co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385901"/>
            <a:ext cx="1313371" cy="127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Иконка мой компьютер, монитор, экран, monitor, дисплей, display, размер  64x64 | id3322 | iconbird.co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764172"/>
            <a:ext cx="1313371" cy="127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Иконка мой компьютер, монитор, экран, monitor, дисплей, display, размер  64x64 | id3322 | iconbird.co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39" y="5142443"/>
            <a:ext cx="1313371" cy="127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93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908720"/>
          </a:xfrm>
        </p:spPr>
        <p:txBody>
          <a:bodyPr>
            <a:normAutofit/>
          </a:bodyPr>
          <a:lstStyle/>
          <a:p>
            <a:pPr algn="ctr"/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Литература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908721"/>
            <a:ext cx="9108504" cy="5832647"/>
          </a:xfrm>
        </p:spPr>
        <p:txBody>
          <a:bodyPr>
            <a:noAutofit/>
          </a:bodyPr>
          <a:lstStyle/>
          <a:p>
            <a:pPr marL="457200" lvl="0" indent="-457200" algn="just">
              <a:buFont typeface="+mj-lt"/>
              <a:buAutoNum type="arabicPeriod"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Бернс, Р. Развитие Я-концепции и воспитание/ Р. Бернс. М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.,1986: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Прогресс. – 401 с. </a:t>
            </a:r>
            <a:endParaRPr lang="ru-RU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ru-RU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Гандапас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, Р.И. К выступлению готов. Презентационный конструктор/ Р.И.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Гандапас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// М., 2018. – 102 с.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Гриншкун, В.В. Использование современных информационных технологий и коммуникационных технологий в образовательном процессе/ В.В. Гриншкун// Учебно-методический комплект для системы педагогического образования. / М.: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АПКиПРО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, – 2004, 200 с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Гриншкун, В.В. Образовательные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ресурсы сети Интернет для основного общего и среднего (полного) общего образования. Каталог. // Федеральное агентство по образованию, ГНИИИТТ «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Информика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», «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Госинформобр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», М., – 2006, 72 с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Гриншкун, В.В. Информационные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технологии в образовании. Учебно-методическое пособие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.//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Воронеж: Научная книга. - 2014. 70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Ефимова, Г.З. Учитель и современные информационно-коммуникационные технологии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[Электронный ресурс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]/ Интернет-журнал «</a:t>
            </a:r>
            <a:r>
              <a:rPr lang="ru-RU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Науковедение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». – Т.7 - №. 5. Режим доступа: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http://elibrary.ru/author </a:t>
            </a:r>
            <a:r>
              <a:rPr lang="en-US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items.asp?authorid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=571660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(дата обращения 9.12.2019)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Зиятдинов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, Н.Н., Дмитриева, Л.М., Серёжкина А.Е., Дмитриев, М. Е. Компьютерные технологии в науке и образовании/ Н.Н.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Зиятдинов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, Л.М. Дмитриева, А.Е. Серёжкина, М.Е. Дмитриев// Вестник Казанского технологического университета. – 2015. – С. 357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– 361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Красильникова,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В.А. Использование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информационных и коммуникационных технологий в образовании: учебное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пособие/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В.А. Красильникова; Оренбургский гос. ун-т. ­ 2-е изд.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перераб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. и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дополн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. ­ Оренбург: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ОГУ, 2012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. ­ 291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с.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Панюкова, С.В.</a:t>
            </a:r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Использование информационных и коммуникационных технологий в образовании: учеб. пособие для студ. </a:t>
            </a:r>
            <a:r>
              <a:rPr lang="ru-RU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высш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. учеб. заведений / С.В. Панюкова. — М.: Издательский центр «Академия», 2010. — 224 с.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Панюкова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, С. В. Содержание подготовки учителя к использованию информационных технологий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в своей профессиональной деятельности/ С.В. Панюкова// Информатика и образование. - 2015. - №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10. С. 88 -95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Панюкова, С.В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WEB-технологии в образовательном </a:t>
            </a:r>
            <a:r>
              <a:rPr lang="ru-RU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пространствее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проблемы, подходы, перспективы/ С.В. Панюкова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// сборник статей участников Международной научно-практической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конференции. Под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общей редакцией С.В.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Арюткиной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, С.В.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Напалкова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Арзамасский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филиал федерального государственного автономного образовательного учреждения высшего образования "Национальный исследовательский Нижегородский государственный университет им. Н.И.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Лобачевского». – 2015. – с. 23 - 28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Рудакова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, Д.Т.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Проблемы и возможности использования информационных технологий для реализации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метапредметного подхода/Вестник Российского университета дружбы народов. Серия: Информатизация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образования. – 2015. – С.45 - 49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Современный словарь по педагогике / сост.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Рапацевич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Е.С. М.: «Современное слово», 2001. 928 с.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Трейси, Б. Мотивация/ Брайан Трейси; пер. с англ. Елены Ивченко. М: Манн, Иванов и Фербер, 2014. – 144 с.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Тужикова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, Е.С. Информационно-коммуникационные технологии в современном образовании/ Е.С.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Тужикова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// Гуманитарные, социально-экономические и общественные науки. – 2015. – №2. – С. 296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– 299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buNone/>
            </a:pP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Интернет-ресурсы:</a:t>
            </a:r>
          </a:p>
          <a:p>
            <a:pPr marL="0" lvl="0" indent="0" algn="just">
              <a:buNone/>
            </a:pP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1. Институт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научной информации по общественным наукам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РА. Режим доступа: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://www.inion.ru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endParaRPr lang="ru-RU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buNone/>
            </a:pP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2. Компьютер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на уроках истории, обществознания и права методические комплекты, варианты уроков по гуманитарным предметам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. Режим </a:t>
            </a:r>
            <a:r>
              <a:rPr lang="ru-RU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лоступа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://lesson-history.narod.ru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</a:t>
            </a:r>
            <a:endParaRPr lang="ru-RU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buNone/>
            </a:pP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3. Обществознание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и история в школе – программы, документы, библиотека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интернет-ресурсов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по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обществознанию.. Режим доступа: http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://pravo.h10.ru/</a:t>
            </a:r>
            <a:endParaRPr lang="ru-RU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84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75" y="-8756"/>
            <a:ext cx="9155675" cy="6866756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71326" y="33781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itka Banner" panose="02000505000000020004" pitchFamily="2" charset="0"/>
                <a:cs typeface="Arial" panose="020B0604020202020204" pitchFamily="34" charset="0"/>
              </a:rPr>
              <a:t>Актуальность</a:t>
            </a:r>
            <a:endParaRPr lang="ru-RU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itka Banner" panose="02000505000000020004" pitchFamily="2" charset="0"/>
              <a:cs typeface="Arial" panose="020B0604020202020204" pitchFamily="34" charset="0"/>
            </a:endParaRPr>
          </a:p>
        </p:txBody>
      </p:sp>
      <p:pic>
        <p:nvPicPr>
          <p:cNvPr id="7" name="Google Shape;814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982" y="2132856"/>
            <a:ext cx="1154375" cy="11543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15;p68"/>
          <p:cNvSpPr/>
          <p:nvPr/>
        </p:nvSpPr>
        <p:spPr>
          <a:xfrm>
            <a:off x="1928207" y="2191856"/>
            <a:ext cx="6532200" cy="1084800"/>
          </a:xfrm>
          <a:prstGeom prst="rect">
            <a:avLst/>
          </a:prstGeom>
          <a:solidFill>
            <a:srgbClr val="A3D109"/>
          </a:solidFill>
          <a:ln w="9525" cap="flat" cmpd="sng">
            <a:solidFill>
              <a:srgbClr val="A3D10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2000" b="1" dirty="0">
                <a:solidFill>
                  <a:schemeClr val="bg1"/>
                </a:solidFill>
              </a:rPr>
              <a:t>Использование презентаций в рамках занятий приводит к целому ряду положительных эффектов</a:t>
            </a:r>
            <a:r>
              <a:rPr lang="ru-RU" sz="2000" b="1" dirty="0" smtClean="0">
                <a:solidFill>
                  <a:schemeClr val="bg1"/>
                </a:solidFill>
              </a:rPr>
              <a:t>:</a:t>
            </a:r>
            <a:endParaRPr sz="2000" b="1" dirty="0">
              <a:solidFill>
                <a:schemeClr val="bg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9" name="Google Shape;816;p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-243393" y="3417856"/>
            <a:ext cx="3320150" cy="33201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817;p68"/>
          <p:cNvSpPr txBox="1"/>
          <p:nvPr/>
        </p:nvSpPr>
        <p:spPr>
          <a:xfrm>
            <a:off x="2760132" y="3373456"/>
            <a:ext cx="5700300" cy="28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/>
              <a:t>обогащает урок </a:t>
            </a:r>
            <a:r>
              <a:rPr lang="ru-RU" dirty="0" smtClean="0"/>
              <a:t>наглядностью</a:t>
            </a:r>
            <a:endParaRPr lang="ru-RU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/>
              <a:t>психологически облегчает процесс </a:t>
            </a:r>
            <a:r>
              <a:rPr lang="ru-RU" dirty="0" smtClean="0"/>
              <a:t>усвоения</a:t>
            </a:r>
            <a:endParaRPr lang="ru-RU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/>
              <a:t>возбуждает живой интерес к предмету </a:t>
            </a:r>
            <a:r>
              <a:rPr lang="ru-RU" dirty="0" smtClean="0"/>
              <a:t>познания</a:t>
            </a:r>
            <a:endParaRPr lang="ru-RU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/>
              <a:t>расширяет общий кругозор </a:t>
            </a:r>
            <a:r>
              <a:rPr lang="ru-RU" dirty="0" smtClean="0"/>
              <a:t>учащихся</a:t>
            </a:r>
            <a:endParaRPr lang="ru-RU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/>
              <a:t>повышает производительность труда учителя и учащихся на </a:t>
            </a:r>
            <a:r>
              <a:rPr lang="ru-RU" dirty="0" smtClean="0"/>
              <a:t>уроке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873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75" y="-8756"/>
            <a:ext cx="9155675" cy="6866756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23528" y="460061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itka Banner" panose="02000505000000020004" pitchFamily="2" charset="0"/>
                <a:cs typeface="Arial" panose="020B0604020202020204" pitchFamily="34" charset="0"/>
              </a:rPr>
              <a:t>Анализ выявленных </a:t>
            </a:r>
            <a:r>
              <a:rPr lang="ru-RU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itka Banner" panose="02000505000000020004" pitchFamily="2" charset="0"/>
                <a:cs typeface="Arial" panose="020B0604020202020204" pitchFamily="34" charset="0"/>
              </a:rPr>
              <a:t>проблем</a:t>
            </a:r>
            <a:endParaRPr lang="ru-RU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itka Banner" panose="02000505000000020004" pitchFamily="2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3365541"/>
            <a:ext cx="3600400" cy="13302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Владение навыками </a:t>
            </a:r>
            <a:r>
              <a:rPr lang="ru-RU" dirty="0"/>
              <a:t>поиска, анализа и интерпретации </a:t>
            </a:r>
            <a:r>
              <a:rPr lang="ru-RU" dirty="0" smtClean="0"/>
              <a:t>информации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4979082"/>
            <a:ext cx="3600400" cy="13302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Умение использовать ИКТ-технологии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562028" y="4979082"/>
            <a:ext cx="3985320" cy="133023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Невысокий уровень </a:t>
            </a:r>
            <a:r>
              <a:rPr lang="ru-RU" dirty="0" smtClean="0"/>
              <a:t>освоения обучающимися современных компьютерных технологий</a:t>
            </a:r>
            <a:endParaRPr lang="ru-RU" dirty="0"/>
          </a:p>
        </p:txBody>
      </p:sp>
      <p:sp>
        <p:nvSpPr>
          <p:cNvPr id="16" name="AutoShape 37"/>
          <p:cNvSpPr>
            <a:spLocks noChangeArrowheads="1"/>
          </p:cNvSpPr>
          <p:nvPr/>
        </p:nvSpPr>
        <p:spPr bwMode="auto">
          <a:xfrm>
            <a:off x="457200" y="2358529"/>
            <a:ext cx="3604344" cy="72370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b="1" dirty="0"/>
              <a:t>Требования </a:t>
            </a:r>
            <a:r>
              <a:rPr lang="ru-RU" altLang="ru-RU" b="1" dirty="0" smtClean="0"/>
              <a:t>ФГОС</a:t>
            </a:r>
            <a:endParaRPr lang="ru-RU" altLang="ru-RU" dirty="0"/>
          </a:p>
        </p:txBody>
      </p:sp>
      <p:sp>
        <p:nvSpPr>
          <p:cNvPr id="17" name="AutoShape 39"/>
          <p:cNvSpPr>
            <a:spLocks noChangeArrowheads="1"/>
          </p:cNvSpPr>
          <p:nvPr/>
        </p:nvSpPr>
        <p:spPr bwMode="auto">
          <a:xfrm>
            <a:off x="4584948" y="2356905"/>
            <a:ext cx="3962400" cy="72533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b="1" dirty="0" smtClean="0"/>
              <a:t>Существующая </a:t>
            </a:r>
            <a:r>
              <a:rPr lang="ru-RU" altLang="ru-RU" b="1" dirty="0" smtClean="0"/>
              <a:t>ситуация </a:t>
            </a:r>
          </a:p>
          <a:p>
            <a:pPr algn="ctr"/>
            <a:r>
              <a:rPr lang="ru-RU" altLang="ru-RU" b="1" dirty="0" smtClean="0"/>
              <a:t>в образовании</a:t>
            </a:r>
            <a:endParaRPr lang="ru-RU" altLang="ru-RU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585692" y="3360183"/>
            <a:ext cx="3985320" cy="133559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Низкая мотивация обучающихся к овладению знаниями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203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75" y="-8756"/>
            <a:ext cx="9155675" cy="6866756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784976" cy="1325563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itka Banner" panose="02000505000000020004" pitchFamily="2" charset="0"/>
                <a:cs typeface="Arial" panose="020B0604020202020204" pitchFamily="34" charset="0"/>
              </a:rPr>
              <a:t>Цели и задачи педагогической деятельности</a:t>
            </a:r>
            <a:endParaRPr lang="ru-RU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itka Banner" panose="02000505000000020004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724710785"/>
              </p:ext>
            </p:extLst>
          </p:nvPr>
        </p:nvGraphicFramePr>
        <p:xfrm>
          <a:off x="251520" y="3068959"/>
          <a:ext cx="8784976" cy="3600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25702" y="2174591"/>
            <a:ext cx="8280920" cy="8022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Цель –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использование презентаций на занятиях для формирования мотивационной среды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23728" y="3205138"/>
            <a:ext cx="4608512" cy="5738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96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75" y="0"/>
            <a:ext cx="9155675" cy="6866756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352928" cy="1325563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itka Banner" panose="02000505000000020004" pitchFamily="2" charset="0"/>
                <a:cs typeface="Arial" panose="020B0604020202020204" pitchFamily="34" charset="0"/>
              </a:rPr>
              <a:t>Теоретическое обоснование личного вклада</a:t>
            </a:r>
            <a:endParaRPr lang="ru-RU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itka Banner" panose="02000505000000020004" pitchFamily="2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4portfolio - единая цифровая платформа для обучающихся и профессионалов,  образовательных организаций и работодателе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627483"/>
            <a:ext cx="3744416" cy="404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39952" y="2627483"/>
            <a:ext cx="4824536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Панюкова, С.В.</a:t>
            </a:r>
            <a:r>
              <a:rPr lang="ru-RU" b="1" dirty="0"/>
              <a:t> </a:t>
            </a:r>
            <a:r>
              <a:rPr lang="ru-RU" dirty="0"/>
              <a:t>Использование информационных и коммуникационных технологий в образовании: учеб. пособие для студ. </a:t>
            </a:r>
            <a:r>
              <a:rPr lang="ru-RU" dirty="0" err="1"/>
              <a:t>высш</a:t>
            </a:r>
            <a:r>
              <a:rPr lang="ru-RU" dirty="0"/>
              <a:t>. учеб. заведений / С.В. Панюкова. — М.: Издательский центр «Академия», 2010. — 224 с.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139952" y="4469716"/>
            <a:ext cx="4824536" cy="593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dirty="0"/>
              <a:t>Презентация как результат проектной </a:t>
            </a:r>
            <a:r>
              <a:rPr lang="ru-RU" dirty="0" smtClean="0"/>
              <a:t>деятельности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139952" y="5233134"/>
            <a:ext cx="4824536" cy="6060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dirty="0" smtClean="0"/>
              <a:t>Использование </a:t>
            </a:r>
            <a:r>
              <a:rPr lang="ru-RU" dirty="0"/>
              <a:t>презентации как средства подготовки к </a:t>
            </a:r>
            <a:r>
              <a:rPr lang="ru-RU" dirty="0" smtClean="0"/>
              <a:t>занятиям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157700" y="6009315"/>
            <a:ext cx="4824536" cy="62565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dirty="0" smtClean="0"/>
              <a:t>Инструменты </a:t>
            </a:r>
            <a:r>
              <a:rPr lang="ru-RU" dirty="0"/>
              <a:t>для создания </a:t>
            </a:r>
            <a:r>
              <a:rPr lang="ru-RU" dirty="0" smtClean="0"/>
              <a:t>презентаций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188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75" y="-8756"/>
            <a:ext cx="9155675" cy="6866756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352928" cy="1325563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itka Banner" panose="02000505000000020004" pitchFamily="2" charset="0"/>
                <a:cs typeface="Arial" panose="020B0604020202020204" pitchFamily="34" charset="0"/>
              </a:rPr>
              <a:t>Теоретическое обоснование личного вклада</a:t>
            </a:r>
            <a:endParaRPr lang="ru-RU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itka Banner" panose="02000505000000020004" pitchFamily="2" charset="0"/>
              <a:cs typeface="Arial" panose="020B0604020202020204" pitchFamily="34" charset="0"/>
            </a:endParaRPr>
          </a:p>
        </p:txBody>
      </p:sp>
      <p:pic>
        <p:nvPicPr>
          <p:cNvPr id="7" name="Picture 2" descr="Рудакова Д.Т. :: Цифровая трансформация школы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627483"/>
            <a:ext cx="3753845" cy="375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139952" y="2627483"/>
            <a:ext cx="4824536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Рудакова, Д.Т. Проблемы и возможности использования информационных технологий для реализации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метапредметного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подхода/Вестник Российского университета дружбы народов. Серия: Информатизация образования. – 2015. – С.45 -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39952" y="4469716"/>
            <a:ext cx="4824536" cy="593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dirty="0"/>
              <a:t>О</a:t>
            </a:r>
            <a:r>
              <a:rPr lang="ru-RU" dirty="0" smtClean="0"/>
              <a:t>сновные </a:t>
            </a:r>
            <a:r>
              <a:rPr lang="ru-RU" dirty="0"/>
              <a:t>возможности компьютерных средств обучения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139952" y="5657477"/>
            <a:ext cx="4824536" cy="6060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dirty="0"/>
              <a:t>П</a:t>
            </a:r>
            <a:r>
              <a:rPr lang="ru-RU" dirty="0" smtClean="0"/>
              <a:t>одходы </a:t>
            </a:r>
            <a:r>
              <a:rPr lang="ru-RU" dirty="0"/>
              <a:t>и принципы создания компьютерных средств обучения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139952" y="4471319"/>
            <a:ext cx="4824536" cy="8642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dirty="0"/>
              <a:t>О</a:t>
            </a:r>
            <a:r>
              <a:rPr lang="ru-RU" dirty="0" smtClean="0"/>
              <a:t>сновные </a:t>
            </a:r>
            <a:r>
              <a:rPr lang="ru-RU" dirty="0"/>
              <a:t>возможности компьютерных средств обучения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139952" y="5498443"/>
            <a:ext cx="4824536" cy="88288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dirty="0"/>
              <a:t>П</a:t>
            </a:r>
            <a:r>
              <a:rPr lang="ru-RU" dirty="0" smtClean="0"/>
              <a:t>одходы </a:t>
            </a:r>
            <a:r>
              <a:rPr lang="ru-RU" dirty="0"/>
              <a:t>и принципы создания компьютерных средств обучения</a:t>
            </a:r>
          </a:p>
        </p:txBody>
      </p:sp>
    </p:spTree>
    <p:extLst>
      <p:ext uri="{BB962C8B-B14F-4D97-AF65-F5344CB8AC3E}">
        <p14:creationId xmlns:p14="http://schemas.microsoft.com/office/powerpoint/2010/main" val="282850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75" y="-8756"/>
            <a:ext cx="9155675" cy="6866756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352928" cy="1325563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itka Banner" panose="02000505000000020004" pitchFamily="2" charset="0"/>
                <a:cs typeface="Arial" panose="020B0604020202020204" pitchFamily="34" charset="0"/>
              </a:rPr>
              <a:t>Теоретическое обоснование личного вклада</a:t>
            </a:r>
            <a:endParaRPr lang="ru-RU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itka Banner" panose="02000505000000020004" pitchFamily="2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39952" y="2627483"/>
            <a:ext cx="4824536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Гриншкун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В.В. Информационные технологии в образовании. Учебно-методическое пособие.// Воронеж: Научная книга. - 2014. 70 с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Гриншкун Вадим Валерьевич - МГПУ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27483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4151188" y="3718242"/>
            <a:ext cx="4824536" cy="12229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dirty="0" smtClean="0"/>
              <a:t>Использование </a:t>
            </a:r>
            <a:r>
              <a:rPr lang="ru-RU" dirty="0"/>
              <a:t>различных образовательных средств ИКТ в образовательном процессе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139952" y="5229200"/>
            <a:ext cx="4824536" cy="120828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dirty="0"/>
              <a:t>Ф</a:t>
            </a:r>
            <a:r>
              <a:rPr lang="ru-RU" dirty="0" smtClean="0"/>
              <a:t>ормы </a:t>
            </a:r>
            <a:r>
              <a:rPr lang="ru-RU" dirty="0"/>
              <a:t>работы с применением ИКТ в рамках работы с учащимися</a:t>
            </a:r>
          </a:p>
        </p:txBody>
      </p:sp>
    </p:spTree>
    <p:extLst>
      <p:ext uri="{BB962C8B-B14F-4D97-AF65-F5344CB8AC3E}">
        <p14:creationId xmlns:p14="http://schemas.microsoft.com/office/powerpoint/2010/main" val="88989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75" y="-8756"/>
            <a:ext cx="9155675" cy="6866756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23528" y="3284984"/>
            <a:ext cx="8352928" cy="1325563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itka Banner" panose="02000505000000020004" pitchFamily="2" charset="0"/>
                <a:cs typeface="Arial" panose="020B0604020202020204" pitchFamily="34" charset="0"/>
              </a:rPr>
              <a:t>Деятельностный аспект личного вклада педагога в развитие образования</a:t>
            </a:r>
            <a:endParaRPr lang="ru-RU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itka Banner" panose="0200050500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04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2847</TotalTime>
  <Words>1333</Words>
  <Application>Microsoft Office PowerPoint</Application>
  <PresentationFormat>Экран (4:3)</PresentationFormat>
  <Paragraphs>119</Paragraphs>
  <Slides>22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Rage Italic</vt:lpstr>
      <vt:lpstr>Sitka Banner</vt:lpstr>
      <vt:lpstr>Times New Roman</vt:lpstr>
      <vt:lpstr>Ubuntu</vt:lpstr>
      <vt:lpstr>Wingdings</vt:lpstr>
      <vt:lpstr>Тема Office</vt:lpstr>
      <vt:lpstr>Ковалевский Станислав Александрович </vt:lpstr>
      <vt:lpstr>Тема</vt:lpstr>
      <vt:lpstr>Актуальность</vt:lpstr>
      <vt:lpstr>Анализ выявленных проблем</vt:lpstr>
      <vt:lpstr>Цели и задачи педагогической деятельности</vt:lpstr>
      <vt:lpstr>Теоретическое обоснование личного вклада</vt:lpstr>
      <vt:lpstr>Теоретическое обоснование личного вклада</vt:lpstr>
      <vt:lpstr>Теоретическое обоснование личного вклада</vt:lpstr>
      <vt:lpstr>Деятельностный аспект личного вклада педагога в развитие образования</vt:lpstr>
      <vt:lpstr>Использование презентации при постановке цели и задач урока </vt:lpstr>
      <vt:lpstr>Использование презентации в процессе актуализации знаний</vt:lpstr>
      <vt:lpstr>Использование презентации в процессе усвоения новых знаний</vt:lpstr>
      <vt:lpstr>Использование презентации в процессе усвоения новых знаний</vt:lpstr>
      <vt:lpstr>Использование презентации при первичной проверке понимания</vt:lpstr>
      <vt:lpstr>Использование презентации при первичном закреплении</vt:lpstr>
      <vt:lpstr>Использование презентации при постановке домашнего задания</vt:lpstr>
      <vt:lpstr>Использование презентации при подведении итогов занятия</vt:lpstr>
      <vt:lpstr>Результативность деятельности </vt:lpstr>
      <vt:lpstr>Результативность деятельности </vt:lpstr>
      <vt:lpstr>Результативность деятельности </vt:lpstr>
      <vt:lpstr>Транслируемость практических достижений </vt:lpstr>
      <vt:lpstr>Литература</vt:lpstr>
    </vt:vector>
  </TitlesOfParts>
  <Company>Torrents.by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станислав ковалевский</cp:lastModifiedBy>
  <cp:revision>175</cp:revision>
  <dcterms:created xsi:type="dcterms:W3CDTF">2014-12-09T06:47:50Z</dcterms:created>
  <dcterms:modified xsi:type="dcterms:W3CDTF">2022-01-27T13:59:26Z</dcterms:modified>
</cp:coreProperties>
</file>