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377" r:id="rId2"/>
    <p:sldId id="378" r:id="rId3"/>
    <p:sldId id="379" r:id="rId4"/>
    <p:sldId id="380" r:id="rId5"/>
    <p:sldId id="381" r:id="rId6"/>
    <p:sldId id="382" r:id="rId7"/>
    <p:sldId id="397" r:id="rId8"/>
    <p:sldId id="383" r:id="rId9"/>
    <p:sldId id="384" r:id="rId10"/>
    <p:sldId id="385" r:id="rId11"/>
    <p:sldId id="398" r:id="rId12"/>
    <p:sldId id="405" r:id="rId13"/>
    <p:sldId id="404" r:id="rId14"/>
    <p:sldId id="406" r:id="rId15"/>
    <p:sldId id="399" r:id="rId16"/>
    <p:sldId id="407" r:id="rId17"/>
    <p:sldId id="394" r:id="rId18"/>
    <p:sldId id="395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9" r:id="rId28"/>
    <p:sldId id="424" r:id="rId29"/>
    <p:sldId id="425" r:id="rId30"/>
    <p:sldId id="427" r:id="rId31"/>
    <p:sldId id="443" r:id="rId32"/>
    <p:sldId id="450" r:id="rId33"/>
    <p:sldId id="449" r:id="rId34"/>
    <p:sldId id="451" r:id="rId35"/>
    <p:sldId id="444" r:id="rId36"/>
    <p:sldId id="452" r:id="rId37"/>
    <p:sldId id="445" r:id="rId38"/>
    <p:sldId id="453" r:id="rId39"/>
    <p:sldId id="446" r:id="rId40"/>
    <p:sldId id="454" r:id="rId41"/>
    <p:sldId id="447" r:id="rId42"/>
    <p:sldId id="448" r:id="rId43"/>
    <p:sldId id="428" r:id="rId44"/>
    <p:sldId id="429" r:id="rId45"/>
    <p:sldId id="430" r:id="rId46"/>
    <p:sldId id="431" r:id="rId47"/>
    <p:sldId id="432" r:id="rId48"/>
    <p:sldId id="455" r:id="rId49"/>
    <p:sldId id="459" r:id="rId50"/>
    <p:sldId id="456" r:id="rId51"/>
    <p:sldId id="460" r:id="rId52"/>
    <p:sldId id="457" r:id="rId53"/>
    <p:sldId id="461" r:id="rId54"/>
    <p:sldId id="458" r:id="rId55"/>
    <p:sldId id="462" r:id="rId56"/>
    <p:sldId id="297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585" autoAdjust="0"/>
  </p:normalViewPr>
  <p:slideViewPr>
    <p:cSldViewPr>
      <p:cViewPr varScale="1">
        <p:scale>
          <a:sx n="90" d="100"/>
          <a:sy n="90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3703-87F1-48D7-A292-D65C89E36342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71515-A1FF-4FBE-B0E2-0DE1764B5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49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college/psihologiya/oshchushcheniya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randars.ru/college/psihologiya/vospriyatie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мифе эмоциональный компонент мировоззрения превалирует над разумными объяснениями. Мифология вырастает прежде всего из страха человека перед неизвестным и непонятным — явлениями природы, болезнью, смертью. Поскольку у человечества еще не было достаточно опыта для понимания истинных причин многих явлений, они объяснялись при помощи фантастических предположений, без учета причинно-следственных связей.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6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На­зва­ны два от­ли­чия научного по­зна­ния от жи­тей­ско­го (обыденного).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-Для на­уч­но­го познания ха­рак­тер­ны специальные ме­то­ды исследования.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-Для опи­са­ния научных фактов, фор­му­ли­ро­ва­ния теорий в науке ис­поль­зу­ет­ся специальный язык.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Про­ил­лю­стри­ро­ва­ны примером.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Для изу­че­ния бактерий в мик­ро­био­ло­гии могут ис­поль­зо­вать­ся такие методы, как на­блю­де­ние и опи­са­ние и эксперимент, в ре­зуль­та­те которого на­кап­ли­ва­ет­ся эмпирический материал, не­об­хо­ди­мый для даль­ней­ше­го исследования.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фи­зи­ке такие по­ня­тия как масса, скорость, время и др. имеют специальные, стро­го определенные обозначения, ис­поль­зу­е­мые в формулах, при опи­са­нии процессов.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6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Религии в отличие от более гибкого мифа свойственны жесткий догматизм и хорошо разработанная система моральных заповедей. Религия распространяет и поддерживает образцы правильного, нравственного поведения. Велико значение религии и в сплочении людей, однако здесь ее роль двойственна: объединяя людей одной </a:t>
            </a:r>
            <a:r>
              <a:rPr lang="ru-RU" dirty="0" err="1" smtClean="0"/>
              <a:t>конфессии</a:t>
            </a:r>
            <a:r>
              <a:rPr lang="ru-RU" dirty="0" smtClean="0"/>
              <a:t>, она зачастую разделяет людей разных верований.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1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Основным отличием философского мировоззрения от мифологии является высокая роль разума: если миф опирается на эмоции и чувства, то философия — прежде всего на логику и доказательность. От религии философия отличается допустимостью свободомыслия: можно остаться философом, критикуя любые авторитетные идеи, </a:t>
            </a:r>
            <a:r>
              <a:rPr lang="ru-RU" dirty="0" err="1" smtClean="0"/>
              <a:t>вто</a:t>
            </a:r>
            <a:r>
              <a:rPr lang="ru-RU" dirty="0" smtClean="0"/>
              <a:t> время как в религии это невозможно.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правило, человек формирует свои взгляды на мир, опираясь на четкие и стройные системы мифологии, религии, науки.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54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Последние несколько столетий наука все дальше отходила от «туманной» философии в попытке достичь точного знания. Однако в итоге она далеко отошла и от человека с его потребностями: результатом научной деятельности является не только полезная продукция, но и оружие массового поражения, непредсказуемые биотехнологии, приемы манипулирования массами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87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Формулу гуманизма выразил </a:t>
            </a:r>
            <a:r>
              <a:rPr lang="ru-RU" dirty="0" err="1" smtClean="0"/>
              <a:t>Иммануил</a:t>
            </a:r>
            <a:r>
              <a:rPr lang="ru-RU" dirty="0" smtClean="0"/>
              <a:t> Кант, сказав, что человек может быть только целью, а не простым средством для другого человека. Аморально использовать людей в своих интересах; следует всячески способствовать тому, чтобы каждый человек мог раскрыть и полностью реализовать себя. Такое мировоззрение, впрочем, стоит рассматривать как идеал, а не как реально существующее.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37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формам чувственного познания относят:</a:t>
            </a:r>
          </a:p>
          <a:p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Ощущение"/>
              </a:rPr>
              <a:t>Ощущение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элементарный чувственный образ, отображающий отдельные, единичные свойства предмета. Можно изолированно ощущать вкус, цвет, запах, звук и т.д. Например, для лимона характерны ощущения кислоты, желтизны и т.д.;</a:t>
            </a:r>
          </a:p>
          <a:p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Восприятие"/>
              </a:rPr>
              <a:t>Восприятие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отображение не отдельных свойств, а их системы, целостности. Например, мы воспринимаем лимон не как кислоту или желтизну, а как целостный предмет. Наше восприятие лимона включает в себя и его цвет, и его вкус, и его запах в неразрывном единстве: оно подразумевает не работу отдельного чувства, а согласованную деятельность нескольких или всех основных чувств;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Представление -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чувственный образ предмета, который возникает в сознании в отсутствие этого предмета. Например, если мы когда-либо видели лимон, мы вполне можем представить его себе, даже если он не находится перед нами и не может воздействовать на наши органы чувств. В представлении большую роль играют память, воспоминания, а также воображение человека. Представление можно назвать восприятием предмета в его отсутствие. Возможность представления и его близость к восприятию обусловлены тем фактом, что чувственные образы возникают не в органах чувств, а в коре головного мозга. Поэтому непосредственное присутствие предмета не является необходимым условием для возникновения чувственного образа.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347F-08D8-45FE-BDE3-5640C18CF6A2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04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7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Эмпиризм - единственным источником всех наших знаний является чувственный опыт.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Рационализм - наши знания могут быть получены только с помощью ума, без опоры на чувства.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противопоставлять чувственное и рациональное в познании нельзя, так как две ступени познания проявляются как единый процесс. Различие же между ними не временное, а качественное: первая ступень низшая, вторая высшая. Знание является единством чувственного и рационального познания действительности.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347F-08D8-45FE-BDE3-5640C18CF6A2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864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6EC404-2232-4994-94CF-2FAACB8F37C8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B2B6AD-E280-41C8-93F1-5B57B6B3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ic.pics.livejournal.com/crustgroup/21152339/86824/86824_original.jpg"/>
          <p:cNvPicPr>
            <a:picLocks noChangeAspect="1" noChangeArrowheads="1"/>
          </p:cNvPicPr>
          <p:nvPr/>
        </p:nvPicPr>
        <p:blipFill>
          <a:blip r:embed="rId2"/>
          <a:srcRect r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894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Мировоззрение. Его структура и виды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5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мировоззрения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571612"/>
            <a:ext cx="4357718" cy="5072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Гуманистическое мировоззрение</a:t>
            </a:r>
            <a:r>
              <a:rPr lang="ru-RU" sz="2400" dirty="0" smtClean="0">
                <a:latin typeface="Bookman Old Style" pitchFamily="18" charset="0"/>
              </a:rPr>
              <a:t> основано на признании ценности всякой человеческой личности, ее права на счастье, свободу, развитие. </a:t>
            </a:r>
          </a:p>
          <a:p>
            <a:pPr algn="ctr"/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71682" name="Picture 2" descr="https://www.google.com/intl/ru/takeaction/images/expression-tout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391034" cy="4391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4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lv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118872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мировоззрение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установки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убеждения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8872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26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lv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118872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мировоззрение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установки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убеждения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8872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мировоззрение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92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верные суждения о мировоззрении человека и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Мировоззрение человека заключается в осознании себя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своё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отношение к отдельным предметам и людям.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Ранней формой мировоззрения являлось мифологическое мировоззрение.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Компонентами мировоззрения являются нормы и ценности.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Философское мировоззрение основано на вере в существование сверхъестественного.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5) Обыденное мировоззрение формируется стихийно, в процессе житейского опыта.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</a:p>
        </p:txBody>
      </p:sp>
    </p:spTree>
    <p:extLst>
      <p:ext uri="{BB962C8B-B14F-4D97-AF65-F5344CB8AC3E}">
        <p14:creationId xmlns:p14="http://schemas.microsoft.com/office/powerpoint/2010/main" xmlns="" val="227875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верные суждения о мировоззрении человека и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Мировоззрение человека заключается в осознании себя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своё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отношение к отдельным предметам и людям.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Ранней формой мировоззрения являлось мифологическое мировоззрение.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Компонентами мировоззрения являются нормы и ценности.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Философское мировоззрение основано на вере в существование сверхъестественного.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5) Обыденное мировоззрение формируется стихийно, в процессе житейского опыта.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Ответ: 235</a:t>
            </a:r>
          </a:p>
        </p:txBody>
      </p:sp>
    </p:spTree>
    <p:extLst>
      <p:ext uri="{BB962C8B-B14F-4D97-AF65-F5344CB8AC3E}">
        <p14:creationId xmlns:p14="http://schemas.microsoft.com/office/powerpoint/2010/main" xmlns="" val="410598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2064842"/>
              </p:ext>
            </p:extLst>
          </p:nvPr>
        </p:nvGraphicFramePr>
        <p:xfrm>
          <a:off x="586083" y="2780928"/>
          <a:ext cx="8075240" cy="2391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5363"/>
                <a:gridCol w="484514"/>
                <a:gridCol w="37953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ПРИЗНАКИ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ПОЗНАНИЯ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логическая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обоснованность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доказательность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опора на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верования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проверяемость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эмоциональная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окрашенность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мифологическое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научное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1502095"/>
              </p:ext>
            </p:extLst>
          </p:nvPr>
        </p:nvGraphicFramePr>
        <p:xfrm>
          <a:off x="593629" y="6165304"/>
          <a:ext cx="2143125" cy="540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8625"/>
                <a:gridCol w="428625"/>
                <a:gridCol w="428625"/>
                <a:gridCol w="428625"/>
                <a:gridCol w="428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1643050"/>
            <a:ext cx="7992888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признаками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видами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познания,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соответствуют: к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позиции,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первом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столбце,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подберите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соответствующую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позицию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второго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столбца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Запишите в ответ цифры,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расположив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порядке, соответствующем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буквам: 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20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86083" y="2780928"/>
          <a:ext cx="8075240" cy="2391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5363"/>
                <a:gridCol w="484514"/>
                <a:gridCol w="37953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ПРИЗНАКИ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ПОЗНАНИЯ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логическая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обоснованность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доказательность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опора на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верования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проверяемость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эмоциональная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окрашенность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мифологическое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научное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6241482"/>
              </p:ext>
            </p:extLst>
          </p:nvPr>
        </p:nvGraphicFramePr>
        <p:xfrm>
          <a:off x="593629" y="6165304"/>
          <a:ext cx="2143125" cy="540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8625"/>
                <a:gridCol w="428625"/>
                <a:gridCol w="428625"/>
                <a:gridCol w="428625"/>
                <a:gridCol w="428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1333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472" y="1643050"/>
            <a:ext cx="7992888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признаками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видами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познания,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соответствуют: к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позиции,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первом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столбце,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подберите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соответствующую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позицию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второго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столбца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Запишите в ответ цифры,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расположив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порядке, соответствующем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буквам: 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82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Решите С5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2560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Какой смысл обществоведы вкладывают в понятие «мировоззрение»? Привлекая знания обществоведческого курса, составьте два предложения: одно предложение, содержащее информацию о типах (видах) мировоззрения, и одно предложение, раскрывающее сущность одного из этих типов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8" descr="http://i814.photobucket.com/albums/zz66/AyameXP/graphic%20contest/GCbu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4049689"/>
            <a:ext cx="6552728" cy="280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4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Решите С5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Какой смысл обществоведы вкладывают в понятие «мировоззрение»? Привлекая знания обществоведческого курса, составьте два предложения: одно предложение, содержащее информацию о типах (видах) мировоззрения, и одно предложение, раскрывающее сущность одного из этих типов.</a:t>
            </a:r>
          </a:p>
          <a:p>
            <a:pPr algn="just"/>
            <a:endParaRPr lang="ru-RU" dirty="0">
              <a:latin typeface="Bookman Old Style" panose="02050604050505020204" pitchFamily="18" charset="0"/>
            </a:endParaRP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1) смысл понятия, например: система взглядов, оценок, норм и установок, определяющих отношение человека к обществу и природе, себе самому; 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2) Различают обыденное (житейское), религиозное, научное мировоззрение. 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3) Религиозное мировоззрение человека опирается на веру в существование сверхъестественных сил и возможность общения с ними.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1690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tbg.net/upload/full/329663_poznanie_-sebya_-mira_-vselennoj_1920x108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6" r="11845"/>
          <a:stretch/>
        </p:blipFill>
        <p:spPr bwMode="auto">
          <a:xfrm>
            <a:off x="-36513" y="20157"/>
            <a:ext cx="9145017" cy="6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44008" y="44624"/>
            <a:ext cx="4456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ГНОСЕОЛОГИЯ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3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Мировоззрение - это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785926"/>
            <a:ext cx="3929090" cy="4572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Мировоззрение</a:t>
            </a:r>
            <a:r>
              <a:rPr lang="ru-RU" sz="2400" dirty="0" smtClean="0">
                <a:latin typeface="Bookman Old Style" pitchFamily="18" charset="0"/>
              </a:rPr>
              <a:t> </a:t>
            </a:r>
            <a:r>
              <a:rPr lang="en-US" sz="2400" dirty="0" smtClean="0">
                <a:latin typeface="Bookman Old Style" pitchFamily="18" charset="0"/>
              </a:rPr>
              <a:t>- </a:t>
            </a:r>
            <a:r>
              <a:rPr lang="ru-RU" sz="2400" dirty="0" smtClean="0">
                <a:latin typeface="Bookman Old Style" pitchFamily="18" charset="0"/>
              </a:rPr>
              <a:t>совокупность </a:t>
            </a:r>
            <a:r>
              <a:rPr lang="ru-RU" sz="2400" dirty="0">
                <a:latin typeface="Bookman Old Style" pitchFamily="18" charset="0"/>
              </a:rPr>
              <a:t>взглядов человека на мир, который его окружает</a:t>
            </a:r>
          </a:p>
        </p:txBody>
      </p:sp>
      <p:pic>
        <p:nvPicPr>
          <p:cNvPr id="7176" name="Picture 8" descr="http://lingtown.ru/uploads/images/00/00/01/2013/02/12/fab1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4616273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87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Познание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1556792"/>
            <a:ext cx="4402832" cy="4464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Познание</a:t>
            </a:r>
            <a:r>
              <a:rPr lang="ru-RU" sz="2400" b="1" i="1" dirty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– 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это </a:t>
            </a:r>
            <a:r>
              <a:rPr lang="ru-RU" sz="2400" dirty="0">
                <a:latin typeface="Bookman Old Style" panose="02050604050505020204" pitchFamily="18" charset="0"/>
              </a:rPr>
              <a:t>вид деятельности человека, направленный на получение знаний об окружающем мире, природе, человеке. </a:t>
            </a:r>
          </a:p>
        </p:txBody>
      </p:sp>
      <p:pic>
        <p:nvPicPr>
          <p:cNvPr id="5" name="Picture 2" descr="https://nachfml.files.wordpress.com/2011/10/d181d0bed0b2d0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292788" cy="42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4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 думаете, познаваем ли мир?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556792"/>
            <a:ext cx="266429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СКЕПТИЦИЗМ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556792"/>
            <a:ext cx="266429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ГНОСТЕЦИЗМ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556792"/>
            <a:ext cx="266429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АГНОСТИЦИЗМ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564904"/>
            <a:ext cx="2664296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Пирон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564904"/>
            <a:ext cx="2664296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Гегель, Демокрит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2564904"/>
            <a:ext cx="2664296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Юм, Кант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329608"/>
            <a:ext cx="2664296" cy="33397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отрицает принципиальной познаваемости мира, но выражает сомнение в надежности истины, в достоверности значительной части знаний, получаемых человеком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3329608"/>
            <a:ext cx="2664296" cy="33397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мир познаваем, а человек обладает потенциально безграничными возможностями познания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3329608"/>
            <a:ext cx="2664296" cy="33397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верят либо в возможности человека познавать мир, либо в познаваемость самого мира или же допускают ограниченную возможность познания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6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(ступени) познания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772816"/>
            <a:ext cx="3888432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ЧУВСТВЕННОЕ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1772816"/>
            <a:ext cx="3888432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РАЦИОНАЛЬНОЕ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501008"/>
            <a:ext cx="3888432" cy="3240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опирается на образы, возникающие в сознании в результате деятельности пяти основных чувств человека — зрения, слуха, вкуса, обоняния и осязания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3501008"/>
            <a:ext cx="3888432" cy="3240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основано </a:t>
            </a:r>
            <a:r>
              <a:rPr lang="ru-RU" sz="2400" dirty="0"/>
              <a:t>на абстрактном мышлении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6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чувственного познания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1521" y="1556792"/>
            <a:ext cx="3096344" cy="1668950"/>
            <a:chOff x="2811192" y="2588"/>
            <a:chExt cx="3162591" cy="170839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11192" y="2588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894589" y="85985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Ощущение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1521" y="3350609"/>
            <a:ext cx="3096344" cy="1668950"/>
            <a:chOff x="2811192" y="1796405"/>
            <a:chExt cx="3162591" cy="170839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811192" y="1796405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901799"/>
                <a:satOff val="-18192"/>
                <a:lumOff val="-4706"/>
                <a:alphaOff val="0"/>
              </a:schemeClr>
            </a:fillRef>
            <a:effectRef idx="0">
              <a:schemeClr val="accent3">
                <a:hueOff val="-6901799"/>
                <a:satOff val="-18192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2894589" y="1879802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Восприятие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1521" y="5144426"/>
            <a:ext cx="3096344" cy="1668950"/>
            <a:chOff x="2811192" y="3590222"/>
            <a:chExt cx="3162591" cy="170839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11192" y="3590222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803598"/>
                <a:satOff val="-36385"/>
                <a:lumOff val="-9412"/>
                <a:alphaOff val="0"/>
              </a:schemeClr>
            </a:fillRef>
            <a:effectRef idx="0">
              <a:schemeClr val="accent3">
                <a:hueOff val="-13803598"/>
                <a:satOff val="-36385"/>
                <a:lumOff val="-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8"/>
            <p:cNvSpPr/>
            <p:nvPr/>
          </p:nvSpPr>
          <p:spPr>
            <a:xfrm>
              <a:off x="2894589" y="3673619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Представление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3491880" y="1988840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5517232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3717032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4568" y="1556793"/>
            <a:ext cx="4729920" cy="1668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 - непосредственное воздействие </a:t>
            </a:r>
            <a:r>
              <a:rPr lang="ru-RU" sz="2000" dirty="0">
                <a:latin typeface="Bookman Old Style" panose="02050604050505020204" pitchFamily="18" charset="0"/>
              </a:rPr>
              <a:t>на органы чувств, свойства предметов и процессов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4568" y="3350610"/>
            <a:ext cx="4729920" cy="1668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- воздействие </a:t>
            </a:r>
            <a:r>
              <a:rPr lang="ru-RU" sz="2000" dirty="0">
                <a:latin typeface="Bookman Old Style" panose="02050604050505020204" pitchFamily="18" charset="0"/>
              </a:rPr>
              <a:t>на органы чувств целостного образа предмета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34568" y="5144426"/>
            <a:ext cx="4729920" cy="1596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- чувственный </a:t>
            </a:r>
            <a:r>
              <a:rPr lang="ru-RU" sz="2000" dirty="0">
                <a:latin typeface="Bookman Old Style" panose="02050604050505020204" pitchFamily="18" charset="0"/>
              </a:rPr>
              <a:t>образ предметов и явлений, сохраняемых в сознании без их непосредственного 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933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чувственного познания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1521" y="1556792"/>
            <a:ext cx="3096344" cy="1668950"/>
            <a:chOff x="2811192" y="2588"/>
            <a:chExt cx="3162591" cy="170839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11192" y="2588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894589" y="85985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Ощущение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1521" y="3350609"/>
            <a:ext cx="3096344" cy="1668950"/>
            <a:chOff x="2811192" y="1796405"/>
            <a:chExt cx="3162591" cy="170839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811192" y="1796405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901799"/>
                <a:satOff val="-18192"/>
                <a:lumOff val="-4706"/>
                <a:alphaOff val="0"/>
              </a:schemeClr>
            </a:fillRef>
            <a:effectRef idx="0">
              <a:schemeClr val="accent3">
                <a:hueOff val="-6901799"/>
                <a:satOff val="-18192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2894589" y="1879802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Восприятие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1521" y="5144426"/>
            <a:ext cx="3096344" cy="1668950"/>
            <a:chOff x="2811192" y="3590222"/>
            <a:chExt cx="3162591" cy="170839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11192" y="3590222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803598"/>
                <a:satOff val="-36385"/>
                <a:lumOff val="-9412"/>
                <a:alphaOff val="0"/>
              </a:schemeClr>
            </a:fillRef>
            <a:effectRef idx="0">
              <a:schemeClr val="accent3">
                <a:hueOff val="-13803598"/>
                <a:satOff val="-36385"/>
                <a:lumOff val="-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8"/>
            <p:cNvSpPr/>
            <p:nvPr/>
          </p:nvSpPr>
          <p:spPr>
            <a:xfrm>
              <a:off x="2894589" y="3673619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Представление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3491880" y="1988840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5517232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3717032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4568" y="1556793"/>
            <a:ext cx="4729920" cy="1668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- для лимона характерны ощущения кислоты, желтизны и т.д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4568" y="3350610"/>
            <a:ext cx="4729920" cy="1668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- восприятие лимона включает в себя и его цвет, и его вкус, и его запах в неразрывном единстве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34568" y="5144426"/>
            <a:ext cx="4729920" cy="1596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- если мы когда-либо видели лимон, мы вполне можем представить его </a:t>
            </a:r>
            <a:r>
              <a:rPr lang="ru-RU" sz="2000" dirty="0" smtClean="0">
                <a:latin typeface="Bookman Old Style" panose="02050604050505020204" pitchFamily="18" charset="0"/>
              </a:rPr>
              <a:t>себе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20" name="Picture 2" descr="http://pngimg.com/upload/lemon_PNG38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0" y="-52196"/>
            <a:ext cx="8820472" cy="75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6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рационального познания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1521" y="1556792"/>
            <a:ext cx="3096344" cy="1668950"/>
            <a:chOff x="2811192" y="2588"/>
            <a:chExt cx="3162591" cy="170839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11192" y="2588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894589" y="85985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Понятие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1521" y="3350609"/>
            <a:ext cx="3096344" cy="1668950"/>
            <a:chOff x="2811192" y="1796405"/>
            <a:chExt cx="3162591" cy="170839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811192" y="1796405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901799"/>
                <a:satOff val="-18192"/>
                <a:lumOff val="-4706"/>
                <a:alphaOff val="0"/>
              </a:schemeClr>
            </a:fillRef>
            <a:effectRef idx="0">
              <a:schemeClr val="accent3">
                <a:hueOff val="-6901799"/>
                <a:satOff val="-18192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2894589" y="1879802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Суждение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1521" y="5144426"/>
            <a:ext cx="3096344" cy="1668950"/>
            <a:chOff x="2811192" y="3590222"/>
            <a:chExt cx="3162591" cy="170839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11192" y="3590222"/>
              <a:ext cx="3162591" cy="17083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803598"/>
                <a:satOff val="-36385"/>
                <a:lumOff val="-9412"/>
                <a:alphaOff val="0"/>
              </a:schemeClr>
            </a:fillRef>
            <a:effectRef idx="0">
              <a:schemeClr val="accent3">
                <a:hueOff val="-13803598"/>
                <a:satOff val="-36385"/>
                <a:lumOff val="-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8"/>
            <p:cNvSpPr/>
            <p:nvPr/>
          </p:nvSpPr>
          <p:spPr>
            <a:xfrm>
              <a:off x="2894589" y="3673619"/>
              <a:ext cx="2995797" cy="154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Bookman Old Style" panose="02050604050505020204" pitchFamily="18" charset="0"/>
                </a:rPr>
                <a:t>Умозаключение</a:t>
              </a:r>
              <a:endParaRPr lang="ru-RU" sz="2400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3491880" y="1988840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5517232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3717032"/>
            <a:ext cx="576064" cy="8015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4568" y="1556793"/>
            <a:ext cx="4729920" cy="1668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 - мысль, отражающая предметы в их общих и существенных признаках </a:t>
            </a:r>
            <a:r>
              <a:rPr lang="ru-RU" sz="2000" dirty="0" smtClean="0">
                <a:latin typeface="Bookman Old Style" panose="02050604050505020204" pitchFamily="18" charset="0"/>
              </a:rPr>
              <a:t>(</a:t>
            </a:r>
            <a:r>
              <a:rPr lang="ru-RU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стол - мебель</a:t>
            </a:r>
            <a:r>
              <a:rPr lang="ru-RU" sz="2000" dirty="0" smtClean="0">
                <a:latin typeface="Bookman Old Style" panose="02050604050505020204" pitchFamily="18" charset="0"/>
              </a:rPr>
              <a:t>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4568" y="3350610"/>
            <a:ext cx="4729920" cy="1668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- форма </a:t>
            </a:r>
            <a:r>
              <a:rPr lang="ru-RU" sz="2000" dirty="0">
                <a:latin typeface="Bookman Old Style" panose="02050604050505020204" pitchFamily="18" charset="0"/>
              </a:rPr>
              <a:t>мысли, в которой через связь понятий утверждается или отрицается </a:t>
            </a:r>
            <a:r>
              <a:rPr lang="ru-RU" sz="2000" dirty="0" smtClean="0">
                <a:latin typeface="Bookman Old Style" panose="02050604050505020204" pitchFamily="18" charset="0"/>
              </a:rPr>
              <a:t>что-либо ( </a:t>
            </a:r>
            <a:r>
              <a:rPr lang="ru-RU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муха-насекомое</a:t>
            </a:r>
            <a:r>
              <a:rPr lang="ru-RU" sz="2000" dirty="0"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34568" y="5144426"/>
            <a:ext cx="4729920" cy="1596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- форма мысли в виде рассуждения, в ходе которой из одного или нескольких суждений выводится </a:t>
            </a:r>
            <a:r>
              <a:rPr lang="ru-RU" sz="2000" dirty="0">
                <a:latin typeface="Bookman Old Style" panose="02050604050505020204" pitchFamily="18" charset="0"/>
              </a:rPr>
              <a:t>новое </a:t>
            </a:r>
            <a:r>
              <a:rPr lang="ru-RU" sz="2000" dirty="0" smtClean="0">
                <a:latin typeface="Bookman Old Style" panose="02050604050505020204" pitchFamily="18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У мухи есть крылья, значит она летает</a:t>
            </a:r>
            <a:r>
              <a:rPr lang="ru-RU" sz="2000" dirty="0"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569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чувственного и рационального познания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1475470"/>
          <a:ext cx="9144000" cy="538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5979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Чувственное познание</a:t>
                      </a:r>
                      <a:endParaRPr lang="ru-RU" sz="28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baseline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Рациональное познание</a:t>
                      </a:r>
                      <a:endParaRPr kumimoji="0" lang="ru-RU" sz="2800" b="0" i="0" u="none" strike="noStrike" kern="1200" baseline="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22732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200" dirty="0" smtClean="0">
                          <a:latin typeface="Bookman Old Style" panose="02050604050505020204" pitchFamily="18" charset="0"/>
                        </a:rPr>
                        <a:t>непосредственность, т. е. объект воспринимается напрямую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200" dirty="0" smtClean="0">
                          <a:latin typeface="Bookman Old Style" panose="02050604050505020204" pitchFamily="18" charset="0"/>
                        </a:rPr>
                        <a:t>наглядность и предметность возникающих образов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200" dirty="0" smtClean="0">
                          <a:latin typeface="Bookman Old Style" panose="02050604050505020204" pitchFamily="18" charset="0"/>
                        </a:rPr>
                        <a:t>воспроизведение внешних сторон и свойств объекта</a:t>
                      </a:r>
                      <a:endParaRPr lang="ru-RU" sz="2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200" dirty="0" smtClean="0">
                          <a:latin typeface="Bookman Old Style" panose="02050604050505020204" pitchFamily="18" charset="0"/>
                        </a:rPr>
                        <a:t>опора на результаты чувственного познания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200" dirty="0" smtClean="0">
                          <a:latin typeface="Bookman Old Style" panose="02050604050505020204" pitchFamily="18" charset="0"/>
                        </a:rPr>
                        <a:t>абстрактность и обобщенность возникающих образов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200" dirty="0" smtClean="0">
                          <a:latin typeface="Bookman Old Style" panose="02050604050505020204" pitchFamily="18" charset="0"/>
                        </a:rPr>
                        <a:t>воспроизведение объектов на основе внутренних закономерных связей и отношений</a:t>
                      </a:r>
                      <a:endParaRPr lang="ru-RU" sz="2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06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направления в теории познания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628800"/>
            <a:ext cx="424847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ЭМПИРИЗМ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1628800"/>
            <a:ext cx="424847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РАЦИОНАЛИЗМ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924944"/>
            <a:ext cx="4248472" cy="33123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новое знание можно получить только на основе </a:t>
            </a:r>
            <a:r>
              <a:rPr lang="ru-RU" sz="2400" dirty="0" smtClean="0">
                <a:latin typeface="Bookman Old Style" panose="02050604050505020204" pitchFamily="18" charset="0"/>
              </a:rPr>
              <a:t>чувств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2924944"/>
            <a:ext cx="4248472" cy="33123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наши знания могут быть</a:t>
            </a:r>
          </a:p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получены только с помощью ума, без опоры на чувства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9207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joomluck.com/images/stories/fruit/koypraytin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59"/>
          <a:stretch/>
        </p:blipFill>
        <p:spPr bwMode="auto">
          <a:xfrm>
            <a:off x="-36511" y="-53049"/>
            <a:ext cx="9145016" cy="69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35913"/>
            <a:ext cx="475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Знание. Виды знаний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4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Знание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628800"/>
            <a:ext cx="3826768" cy="504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Знание – результат познания действительности, содержание сознания, полученное человеком в ходе активного отражения, идеального воспроизведения объективных закономерных связей и отношений реального мира.</a:t>
            </a:r>
          </a:p>
        </p:txBody>
      </p:sp>
      <p:pic>
        <p:nvPicPr>
          <p:cNvPr id="6148" name="Picture 4" descr="http://sch1286sz.mskobr.ru/images/otziv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269" y="1772816"/>
            <a:ext cx="5461235" cy="5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8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Исторические типы мировоззрения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571636"/>
            <a:ext cx="8643998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С точки зрения исторического процесса выделяют три ведущих</a:t>
            </a:r>
            <a:r>
              <a:rPr lang="ru-RU" sz="2000" b="1" dirty="0" smtClean="0">
                <a:latin typeface="Bookman Old Style" pitchFamily="18" charset="0"/>
              </a:rPr>
              <a:t> исторических типа мировоззрения</a:t>
            </a:r>
            <a:r>
              <a:rPr lang="ru-RU" sz="2000" dirty="0" smtClean="0">
                <a:latin typeface="Bookman Old Style" pitchFamily="18" charset="0"/>
              </a:rPr>
              <a:t>:</a:t>
            </a:r>
          </a:p>
          <a:p>
            <a:pPr algn="ctr"/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85720" y="2928934"/>
            <a:ext cx="5143536" cy="114300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мифологическое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85720" y="4214818"/>
            <a:ext cx="5143536" cy="114300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религиозное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85720" y="5500678"/>
            <a:ext cx="5143536" cy="114300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философское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6146" name="Picture 2" descr="http://images.radostsvet.ru/2011/03/peru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214686"/>
            <a:ext cx="2657475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32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знаний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412776"/>
            <a:ext cx="309634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Житейское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204864"/>
            <a:ext cx="309634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Практическое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996952"/>
            <a:ext cx="309634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789040"/>
            <a:ext cx="309634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Научное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581128"/>
            <a:ext cx="309634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Рациональное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373216"/>
            <a:ext cx="309634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Иррациональное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1412776"/>
            <a:ext cx="547260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строится на здравом смысле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2204864"/>
            <a:ext cx="547260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строится на действиях, овладении вещами, преобразовании мира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996952"/>
            <a:ext cx="547260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строится на образе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3789040"/>
            <a:ext cx="547260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строится на понятиях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1880" y="4581128"/>
            <a:ext cx="547260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отражение реальности в логических понятиях, строится на рациональном мышлении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880" y="5373216"/>
            <a:ext cx="547260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отражение реальности в эмоциях, страстях, переживаниях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6165304"/>
            <a:ext cx="309634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Личностное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6165304"/>
            <a:ext cx="547260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зависит от способностей субъекта и от особенностей его интеллектуальной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3551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верные суждения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цифры, под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они указаны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8872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Формами рационального познания являются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ощущение, восприятие, представление.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формам чувственного познания относят понятия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суждения.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Рациональное познание позволяет выявить существенные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признаки, связи, закономерности, законы.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чувственного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этапа (ступени)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познания свойственно воспроизведение внешних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черт и свойств объектов.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Чувственное познание предполагает непосредственное воздействие познаваемых объектов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чувств.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</a:p>
          <a:p>
            <a:pPr marL="118872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48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верные суждения о познании и запишите цифры, под которыми они указаны.</a:t>
            </a:r>
          </a:p>
          <a:p>
            <a:pPr marL="118872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Формами рационального познания являются ощущение, восприятие, представление.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К формам чувственного познания относят понятия и суждения.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Рациональное познание позволяет выявить существенные признаки, связи, закономерности, законы.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 Для чувственного этапа (ступени) познания свойственно воспроизведение внешних черт и свойств объектов.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5) Чувственное познание предполагает непосредственное воздействие познаваемых объектов на органы чувств.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345</a:t>
            </a:r>
          </a:p>
          <a:p>
            <a:pPr marL="118872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530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9419217"/>
              </p:ext>
            </p:extLst>
          </p:nvPr>
        </p:nvGraphicFramePr>
        <p:xfrm>
          <a:off x="827584" y="2492896"/>
          <a:ext cx="7704856" cy="11009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589"/>
                <a:gridCol w="518326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ПОЗНАНИЯ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ПОЗНАНИЯ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Чувственное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Ощущение, ... , представление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Рациональное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Понятие, суждение, умозаключение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03486" y="1844824"/>
            <a:ext cx="7848872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слово, пропущенное в таблице.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486" y="3933056"/>
            <a:ext cx="108010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pc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698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2492896"/>
          <a:ext cx="7704856" cy="11009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589"/>
                <a:gridCol w="518326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ПОЗНАНИЯ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ПОЗНАНИЯ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Чувственное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Ощущение, ... , представление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Рациональное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Понятие, суждение, умозаключение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03486" y="1844824"/>
            <a:ext cx="7848872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слово, пропущенное в таблице.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486" y="3933056"/>
            <a:ext cx="250581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pc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восприятие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730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верные суждения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чувственном познании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цифры, под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они указаны.</a:t>
            </a:r>
          </a:p>
          <a:p>
            <a:pPr marL="118872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18872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1) Чувственное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познание присуще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всем живым существам.</a:t>
            </a:r>
          </a:p>
          <a:p>
            <a:pPr marL="118872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2) Одной из форм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чувственного познания является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восприятие.</a:t>
            </a:r>
          </a:p>
          <a:p>
            <a:pPr marL="118872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3) Чувственное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дает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исчерпывающее знание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 предмете.</a:t>
            </a:r>
          </a:p>
          <a:p>
            <a:pPr marL="118872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4) Чувственное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сравнении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рациональным глубже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точнее отражает предмет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изучения.</a:t>
            </a:r>
          </a:p>
          <a:p>
            <a:pPr marL="118872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5) Исходным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элементом чувственного познания является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ощущение.</a:t>
            </a:r>
          </a:p>
          <a:p>
            <a:pPr marL="118872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</a:p>
          <a:p>
            <a:pPr marL="118872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432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верные суждения о чувственном познании и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Чувственное познание присуще всем живым существам.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Одной из форм чувственного познания является восприятие.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Чувственное познание дает полное и исчерпывающее знание о предмете.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 Чувственное познание в сравнении с рациональным глубже и точнее отражает предмет изучения.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5) Исходным элементом чувственного познания является ощущение.</a:t>
            </a:r>
          </a:p>
          <a:p>
            <a:pPr marL="118872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09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lvl="0" indent="0" algn="ctr">
              <a:buNone/>
            </a:pPr>
            <a:r>
              <a:rPr lang="ru-RU" b="1" dirty="0"/>
              <a:t>Выберите </a:t>
            </a:r>
            <a:r>
              <a:rPr lang="ru-RU" b="1" dirty="0" smtClean="0"/>
              <a:t>верные суждения </a:t>
            </a:r>
            <a:r>
              <a:rPr lang="ru-RU" b="1" dirty="0"/>
              <a:t>о </a:t>
            </a:r>
            <a:r>
              <a:rPr lang="ru-RU" b="1" dirty="0" smtClean="0"/>
              <a:t>рациональном познании </a:t>
            </a:r>
            <a:r>
              <a:rPr lang="ru-RU" b="1" dirty="0"/>
              <a:t>и </a:t>
            </a:r>
            <a:r>
              <a:rPr lang="ru-RU" b="1" dirty="0" smtClean="0"/>
              <a:t>запишите </a:t>
            </a:r>
            <a:r>
              <a:rPr lang="ru-RU" b="1" dirty="0"/>
              <a:t>цифры, под </a:t>
            </a:r>
            <a:r>
              <a:rPr lang="ru-RU" b="1" dirty="0" smtClean="0"/>
              <a:t>которыми </a:t>
            </a:r>
            <a:r>
              <a:rPr lang="ru-RU" b="1" dirty="0"/>
              <a:t>они указаны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/>
              <a:t>1) Рациональное </a:t>
            </a:r>
            <a:r>
              <a:rPr lang="ru-RU" dirty="0" smtClean="0"/>
              <a:t>познание присуще только </a:t>
            </a:r>
            <a:r>
              <a:rPr lang="ru-RU" dirty="0"/>
              <a:t>человеку.</a:t>
            </a:r>
          </a:p>
          <a:p>
            <a:pPr marL="118872" indent="0">
              <a:buNone/>
            </a:pPr>
            <a:r>
              <a:rPr lang="ru-RU" dirty="0"/>
              <a:t>2) Одной из форм </a:t>
            </a:r>
            <a:r>
              <a:rPr lang="ru-RU" dirty="0" smtClean="0"/>
              <a:t>рационального познания является </a:t>
            </a:r>
            <a:r>
              <a:rPr lang="ru-RU" dirty="0"/>
              <a:t>представление.</a:t>
            </a:r>
          </a:p>
          <a:p>
            <a:pPr marL="118872" indent="0">
              <a:buNone/>
            </a:pPr>
            <a:r>
              <a:rPr lang="ru-RU" dirty="0"/>
              <a:t>3) Рациональное </a:t>
            </a:r>
            <a:r>
              <a:rPr lang="ru-RU" dirty="0" smtClean="0"/>
              <a:t>познание </a:t>
            </a:r>
            <a:r>
              <a:rPr lang="ru-RU" dirty="0"/>
              <a:t>дает </a:t>
            </a:r>
            <a:r>
              <a:rPr lang="ru-RU" dirty="0" smtClean="0"/>
              <a:t>полное </a:t>
            </a:r>
            <a:r>
              <a:rPr lang="ru-RU" dirty="0"/>
              <a:t>и </a:t>
            </a:r>
            <a:r>
              <a:rPr lang="ru-RU" dirty="0" smtClean="0"/>
              <a:t>исчерпывающее знание </a:t>
            </a:r>
            <a:r>
              <a:rPr lang="ru-RU" dirty="0"/>
              <a:t>о предмете.</a:t>
            </a:r>
          </a:p>
          <a:p>
            <a:pPr marL="118872" indent="0">
              <a:buNone/>
            </a:pPr>
            <a:r>
              <a:rPr lang="ru-RU" dirty="0"/>
              <a:t>4) Рациональное </a:t>
            </a:r>
            <a:r>
              <a:rPr lang="ru-RU" dirty="0" smtClean="0"/>
              <a:t>познание </a:t>
            </a:r>
            <a:r>
              <a:rPr lang="ru-RU" dirty="0"/>
              <a:t>в </a:t>
            </a:r>
            <a:r>
              <a:rPr lang="ru-RU" dirty="0" smtClean="0"/>
              <a:t>отличие </a:t>
            </a:r>
            <a:r>
              <a:rPr lang="ru-RU" dirty="0"/>
              <a:t>от </a:t>
            </a:r>
            <a:r>
              <a:rPr lang="ru-RU" dirty="0" smtClean="0"/>
              <a:t>чувственного способно привести </a:t>
            </a:r>
            <a:r>
              <a:rPr lang="ru-RU" dirty="0"/>
              <a:t>к </a:t>
            </a:r>
            <a:r>
              <a:rPr lang="ru-RU" dirty="0" smtClean="0"/>
              <a:t>относительной </a:t>
            </a:r>
            <a:r>
              <a:rPr lang="ru-RU" dirty="0"/>
              <a:t>истине.</a:t>
            </a:r>
          </a:p>
          <a:p>
            <a:pPr marL="118872" indent="0">
              <a:buNone/>
            </a:pPr>
            <a:r>
              <a:rPr lang="ru-RU" dirty="0"/>
              <a:t>5) Исходным </a:t>
            </a:r>
            <a:r>
              <a:rPr lang="ru-RU" dirty="0" smtClean="0"/>
              <a:t>элементом рационального познания является </a:t>
            </a:r>
            <a:r>
              <a:rPr lang="ru-RU" dirty="0"/>
              <a:t>понятие.</a:t>
            </a:r>
          </a:p>
          <a:p>
            <a:pPr marL="118872" indent="0">
              <a:buNone/>
            </a:pPr>
            <a:r>
              <a:rPr lang="ru-RU" dirty="0"/>
              <a:t>Ответ: 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6998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lvl="0" indent="0" algn="ctr">
              <a:buNone/>
            </a:pPr>
            <a:r>
              <a:rPr lang="ru-RU" b="1" dirty="0" smtClean="0"/>
              <a:t>Выберите верные суждения о рациональном познании и запишите цифры, под которыми они указаны</a:t>
            </a:r>
            <a:r>
              <a:rPr lang="ru-RU" dirty="0" smtClean="0"/>
              <a:t>.</a:t>
            </a:r>
          </a:p>
          <a:p>
            <a:pPr marL="118872" indent="0">
              <a:buNone/>
            </a:pPr>
            <a:r>
              <a:rPr lang="ru-RU" dirty="0" smtClean="0"/>
              <a:t> </a:t>
            </a:r>
          </a:p>
          <a:p>
            <a:pPr marL="118872" indent="0">
              <a:buNone/>
            </a:pPr>
            <a:r>
              <a:rPr lang="ru-RU" dirty="0" smtClean="0"/>
              <a:t>1) Рациональное познание присуще только человеку.</a:t>
            </a:r>
          </a:p>
          <a:p>
            <a:pPr marL="118872" indent="0">
              <a:buNone/>
            </a:pPr>
            <a:r>
              <a:rPr lang="ru-RU" dirty="0" smtClean="0"/>
              <a:t>2) Одной из форм рационального познания является представление.</a:t>
            </a:r>
          </a:p>
          <a:p>
            <a:pPr marL="118872" indent="0">
              <a:buNone/>
            </a:pPr>
            <a:r>
              <a:rPr lang="ru-RU" dirty="0" smtClean="0"/>
              <a:t>3) Рациональное познание дает полное и исчерпывающее знание о предмете.</a:t>
            </a:r>
          </a:p>
          <a:p>
            <a:pPr marL="118872" indent="0">
              <a:buNone/>
            </a:pPr>
            <a:r>
              <a:rPr lang="ru-RU" dirty="0" smtClean="0"/>
              <a:t>4) Рациональное познание в отличие от чувственного способно привести к относительной истине.</a:t>
            </a:r>
          </a:p>
          <a:p>
            <a:pPr marL="118872" indent="0">
              <a:buNone/>
            </a:pPr>
            <a:r>
              <a:rPr lang="ru-RU" dirty="0" smtClean="0"/>
              <a:t>5) Исходным элементом рационального познания является понятие.</a:t>
            </a:r>
          </a:p>
          <a:p>
            <a:pPr marL="118872" indent="0">
              <a:buNone/>
            </a:pPr>
            <a:r>
              <a:rPr lang="ru-RU" dirty="0" smtClean="0"/>
              <a:t>Ответ: </a:t>
            </a:r>
            <a:r>
              <a:rPr lang="ru-RU" dirty="0" smtClean="0"/>
              <a:t>15</a:t>
            </a:r>
            <a:endParaRPr lang="ru-RU" dirty="0" smtClean="0"/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031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/>
              <a:t>Ниже </a:t>
            </a:r>
            <a:r>
              <a:rPr lang="ru-RU" b="1" dirty="0" smtClean="0"/>
              <a:t>приведен </a:t>
            </a:r>
            <a:r>
              <a:rPr lang="ru-RU" b="1" dirty="0"/>
              <a:t>ряд терминов. Все они, за </a:t>
            </a:r>
            <a:r>
              <a:rPr lang="ru-RU" b="1" dirty="0" smtClean="0"/>
              <a:t>исключением </a:t>
            </a:r>
            <a:r>
              <a:rPr lang="ru-RU" b="1" dirty="0"/>
              <a:t>двух, </a:t>
            </a:r>
            <a:r>
              <a:rPr lang="ru-RU" b="1" dirty="0" smtClean="0"/>
              <a:t>являются </a:t>
            </a:r>
            <a:r>
              <a:rPr lang="ru-RU" b="1" dirty="0"/>
              <a:t>характеристикой </a:t>
            </a:r>
            <a:r>
              <a:rPr lang="ru-RU" b="1" dirty="0" smtClean="0"/>
              <a:t>ступеней </a:t>
            </a:r>
            <a:r>
              <a:rPr lang="ru-RU" b="1" dirty="0"/>
              <a:t>познания </a:t>
            </a:r>
            <a:r>
              <a:rPr lang="ru-RU" b="1" dirty="0" smtClean="0"/>
              <a:t>человеком </a:t>
            </a:r>
            <a:r>
              <a:rPr lang="ru-RU" b="1" dirty="0"/>
              <a:t>мира.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/>
              <a:t>1) ощущение</a:t>
            </a:r>
          </a:p>
          <a:p>
            <a:pPr marL="118872" indent="0">
              <a:buNone/>
            </a:pPr>
            <a:r>
              <a:rPr lang="ru-RU" dirty="0"/>
              <a:t>2) восприятие</a:t>
            </a:r>
          </a:p>
          <a:p>
            <a:pPr marL="118872" indent="0">
              <a:buNone/>
            </a:pPr>
            <a:r>
              <a:rPr lang="ru-RU" dirty="0"/>
              <a:t>3) гипотеза</a:t>
            </a:r>
          </a:p>
          <a:p>
            <a:pPr marL="118872" indent="0">
              <a:buNone/>
            </a:pPr>
            <a:r>
              <a:rPr lang="ru-RU" dirty="0"/>
              <a:t>4) </a:t>
            </a:r>
            <a:r>
              <a:rPr lang="ru-RU" dirty="0" smtClean="0"/>
              <a:t>Представление</a:t>
            </a:r>
          </a:p>
          <a:p>
            <a:pPr marL="118872" indent="0">
              <a:buNone/>
            </a:pPr>
            <a:r>
              <a:rPr lang="ru-RU" dirty="0" smtClean="0"/>
              <a:t>5</a:t>
            </a:r>
            <a:r>
              <a:rPr lang="ru-RU" dirty="0"/>
              <a:t>) практика</a:t>
            </a:r>
          </a:p>
          <a:p>
            <a:pPr marL="118872" indent="0">
              <a:buNone/>
            </a:pPr>
            <a:r>
              <a:rPr lang="ru-RU" dirty="0"/>
              <a:t>6) суждение</a:t>
            </a:r>
          </a:p>
          <a:p>
            <a:pPr marL="118872" indent="0">
              <a:buNone/>
            </a:pPr>
            <a:r>
              <a:rPr lang="ru-RU" dirty="0"/>
              <a:t>7) понятие</a:t>
            </a:r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r>
              <a:rPr lang="ru-RU" dirty="0" smtClean="0"/>
              <a:t>Найдите </a:t>
            </a:r>
            <a:r>
              <a:rPr lang="ru-RU" dirty="0"/>
              <a:t>два термина, «выпадающих» из общего ряда, и запишите в ответ цифры, под которыми они указаны.</a:t>
            </a:r>
          </a:p>
          <a:p>
            <a:pPr marL="118872" indent="0">
              <a:buNone/>
            </a:pPr>
            <a:r>
              <a:rPr lang="ru-RU" dirty="0"/>
              <a:t>Ответ: 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751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Мифологическое мировоззрение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643050"/>
            <a:ext cx="8215370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Мифологическое мировоззрение</a:t>
            </a:r>
            <a:r>
              <a:rPr lang="ru-RU" sz="2400" dirty="0" smtClean="0">
                <a:latin typeface="Bookman Old Style" pitchFamily="18" charset="0"/>
              </a:rPr>
              <a:t> - основано на эмоционально-образном и фантастическом отношении к миру.</a:t>
            </a:r>
            <a:endParaRPr lang="ru-RU" sz="2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24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3857628"/>
            <a:ext cx="371477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ТОТЕМИЗМ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5357826"/>
            <a:ext cx="371477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МАГИЯ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357826"/>
            <a:ext cx="371477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АНИМИЗМ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3857628"/>
            <a:ext cx="371477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ФЕТИШИЗМ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2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/>
              <a:t>Ниже </a:t>
            </a:r>
            <a:r>
              <a:rPr lang="ru-RU" b="1" dirty="0" smtClean="0"/>
              <a:t>приведен </a:t>
            </a:r>
            <a:r>
              <a:rPr lang="ru-RU" b="1" dirty="0"/>
              <a:t>ряд терминов. Все они, за </a:t>
            </a:r>
            <a:r>
              <a:rPr lang="ru-RU" b="1" dirty="0" smtClean="0"/>
              <a:t>исключением </a:t>
            </a:r>
            <a:r>
              <a:rPr lang="ru-RU" b="1" dirty="0"/>
              <a:t>двух, </a:t>
            </a:r>
            <a:r>
              <a:rPr lang="ru-RU" b="1" dirty="0" smtClean="0"/>
              <a:t>являются </a:t>
            </a:r>
            <a:r>
              <a:rPr lang="ru-RU" b="1" dirty="0"/>
              <a:t>характеристикой </a:t>
            </a:r>
            <a:r>
              <a:rPr lang="ru-RU" b="1" dirty="0" smtClean="0"/>
              <a:t>ступеней </a:t>
            </a:r>
            <a:r>
              <a:rPr lang="ru-RU" b="1" dirty="0"/>
              <a:t>познания </a:t>
            </a:r>
            <a:r>
              <a:rPr lang="ru-RU" b="1" dirty="0" smtClean="0"/>
              <a:t>человеком </a:t>
            </a:r>
            <a:r>
              <a:rPr lang="ru-RU" b="1" dirty="0"/>
              <a:t>мира.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/>
              <a:t>1) ощущение</a:t>
            </a:r>
          </a:p>
          <a:p>
            <a:pPr marL="118872" indent="0">
              <a:buNone/>
            </a:pPr>
            <a:r>
              <a:rPr lang="ru-RU" dirty="0"/>
              <a:t>2) восприятие</a:t>
            </a:r>
          </a:p>
          <a:p>
            <a:pPr marL="118872" indent="0">
              <a:buNone/>
            </a:pPr>
            <a:r>
              <a:rPr lang="ru-RU" dirty="0"/>
              <a:t>3) гипотеза</a:t>
            </a:r>
          </a:p>
          <a:p>
            <a:pPr marL="118872" indent="0">
              <a:buNone/>
            </a:pPr>
            <a:r>
              <a:rPr lang="ru-RU" dirty="0"/>
              <a:t>4) </a:t>
            </a:r>
            <a:r>
              <a:rPr lang="ru-RU" dirty="0" smtClean="0"/>
              <a:t>Представление</a:t>
            </a:r>
          </a:p>
          <a:p>
            <a:pPr marL="118872" indent="0">
              <a:buNone/>
            </a:pPr>
            <a:r>
              <a:rPr lang="ru-RU" dirty="0" smtClean="0"/>
              <a:t>5</a:t>
            </a:r>
            <a:r>
              <a:rPr lang="ru-RU" dirty="0"/>
              <a:t>) практика</a:t>
            </a:r>
          </a:p>
          <a:p>
            <a:pPr marL="118872" indent="0">
              <a:buNone/>
            </a:pPr>
            <a:r>
              <a:rPr lang="ru-RU" dirty="0"/>
              <a:t>6) суждение</a:t>
            </a:r>
          </a:p>
          <a:p>
            <a:pPr marL="118872" indent="0">
              <a:buNone/>
            </a:pPr>
            <a:r>
              <a:rPr lang="ru-RU" dirty="0"/>
              <a:t>7) понятие</a:t>
            </a:r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r>
              <a:rPr lang="ru-RU" dirty="0" smtClean="0"/>
              <a:t>Найдите </a:t>
            </a:r>
            <a:r>
              <a:rPr lang="ru-RU" dirty="0"/>
              <a:t>два термина, «выпадающих» из общего ряда, и запишите в ответ цифры, под которыми они указаны.</a:t>
            </a:r>
          </a:p>
          <a:p>
            <a:pPr marL="118872" indent="0">
              <a:buNone/>
            </a:pPr>
            <a:r>
              <a:rPr lang="ru-RU" dirty="0"/>
              <a:t>Ответ: 35|53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2408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lvl="0" indent="0">
              <a:buNone/>
            </a:pPr>
            <a:r>
              <a:rPr lang="ru-RU" dirty="0"/>
              <a:t>Назовите любые два </a:t>
            </a:r>
            <a:r>
              <a:rPr lang="ru-RU" dirty="0" smtClean="0"/>
              <a:t>отличия научного познания </a:t>
            </a:r>
            <a:r>
              <a:rPr lang="ru-RU" dirty="0"/>
              <a:t>от </a:t>
            </a:r>
            <a:r>
              <a:rPr lang="ru-RU" dirty="0" smtClean="0"/>
              <a:t>житейского </a:t>
            </a:r>
            <a:r>
              <a:rPr lang="ru-RU" dirty="0"/>
              <a:t>(обыденного) </a:t>
            </a:r>
            <a:r>
              <a:rPr lang="ru-RU" dirty="0" smtClean="0"/>
              <a:t>познания </a:t>
            </a:r>
            <a:r>
              <a:rPr lang="ru-RU" dirty="0"/>
              <a:t>и </a:t>
            </a:r>
            <a:r>
              <a:rPr lang="ru-RU" dirty="0" smtClean="0"/>
              <a:t>проиллюстрируйте каждое </a:t>
            </a:r>
            <a:r>
              <a:rPr lang="ru-RU" dirty="0"/>
              <a:t>из этих </a:t>
            </a:r>
            <a:r>
              <a:rPr lang="ru-RU" dirty="0" smtClean="0"/>
              <a:t>отличий </a:t>
            </a:r>
            <a:r>
              <a:rPr lang="ru-RU" dirty="0"/>
              <a:t>примером.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3006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lvl="0" indent="0" algn="ctr">
              <a:buNone/>
            </a:pPr>
            <a:r>
              <a:rPr lang="ru-RU" sz="2800" dirty="0"/>
              <a:t>Какой смысл обществоведы вкладывают в понятие «познание»? Привлекая знания обществоведческого курса, составьте два предложения: одно предложение, содержащее информацию o специфике знаний, получаемых с помощью чувственного познания, и одно предложение, раскрывающее различие между ощущением и восприятием как формами чувственного познания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01429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odobogie.org/uploads/files/2014/10/42.%20%D0%9C%D0%B5%D1%87%D1%82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75"/>
          <a:stretch/>
        </p:blipFill>
        <p:spPr bwMode="auto">
          <a:xfrm>
            <a:off x="-36512" y="0"/>
            <a:ext cx="9145015" cy="68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11663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Истина. Критерии истины. Виды истины</a:t>
            </a:r>
            <a:endParaRPr lang="ru-RU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1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Истина</a:t>
            </a:r>
            <a:endParaRPr lang="ru-RU" dirty="0"/>
          </a:p>
        </p:txBody>
      </p:sp>
      <p:pic>
        <p:nvPicPr>
          <p:cNvPr id="8194" name="Picture 2" descr="http://chto-est-istina.ru/images/editor/10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452" y="3356992"/>
            <a:ext cx="5036812" cy="35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1700808"/>
            <a:ext cx="8147248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Истина – достоверное правильное знание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6648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истин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924944"/>
            <a:ext cx="3960440" cy="3744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исчерпывающее </a:t>
            </a:r>
            <a:r>
              <a:rPr lang="ru-RU" sz="2000" dirty="0">
                <a:latin typeface="Bookman Old Style" panose="02050604050505020204" pitchFamily="18" charset="0"/>
              </a:rPr>
              <a:t>достовер­ное знание о природе, человеке и обществе; знание, которое никогда не может быть опровергнуто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2924944"/>
            <a:ext cx="3960440" cy="3744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неполное</a:t>
            </a:r>
            <a:r>
              <a:rPr lang="ru-RU" sz="2000" dirty="0">
                <a:latin typeface="Bookman Old Style" panose="02050604050505020204" pitchFamily="18" charset="0"/>
              </a:rPr>
              <a:t>, неточное зна­ние, соответствующее определенному уровню развития об­щества, который обусловливает способы получения этого знания; это знание, зависящее от определенных условий, места и времени его получения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3960440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АБСОЛЮТНАЯ ИСТИНА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772816"/>
            <a:ext cx="3960440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ОТНОСИТЕЛЬНАЯ ИСТИНА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6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истин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3212976"/>
            <a:ext cx="3960440" cy="32403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такое </a:t>
            </a:r>
            <a:r>
              <a:rPr lang="ru-RU" sz="2000" dirty="0">
                <a:latin typeface="Bookman Old Style" panose="02050604050505020204" pitchFamily="18" charset="0"/>
              </a:rPr>
              <a:t>содержание знания, которое не зависит ни от человека, ни от человечества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3212976"/>
            <a:ext cx="3960440" cy="32403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такое </a:t>
            </a:r>
            <a:r>
              <a:rPr lang="ru-RU" sz="2000" dirty="0">
                <a:latin typeface="Bookman Old Style" panose="02050604050505020204" pitchFamily="18" charset="0"/>
              </a:rPr>
              <a:t>содержание знания, которое имеет зависимость от человека, его представлений и эмоций.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3960440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ОБЪЕКТИВНАЯ ИСТИНА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772816"/>
            <a:ext cx="3960440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СУБЪЕКТИВНАЯ ИСТИНА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4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истины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772816"/>
            <a:ext cx="835292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то, что удостоверяет истину и позволяет отличить ее от заблуждения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996952"/>
            <a:ext cx="40221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Bookman Old Style" panose="02050604050505020204" pitchFamily="18" charset="0"/>
              </a:rPr>
              <a:t>соответствие законам логики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2996952"/>
            <a:ext cx="40221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Bookman Old Style" panose="02050604050505020204" pitchFamily="18" charset="0"/>
              </a:rPr>
              <a:t>соответствие ранее открытым законам науки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880" y="4221088"/>
            <a:ext cx="40221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Bookman Old Style" panose="02050604050505020204" pitchFamily="18" charset="0"/>
              </a:rPr>
              <a:t> соответствие фундаментальным законам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26360" y="4221088"/>
            <a:ext cx="40221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Bookman Old Style" panose="02050604050505020204" pitchFamily="18" charset="0"/>
              </a:rPr>
              <a:t> простота, экономичность 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5445224"/>
            <a:ext cx="40221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Bookman Old Style" panose="02050604050505020204" pitchFamily="18" charset="0"/>
              </a:rPr>
              <a:t>парадоксальность идеи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5445224"/>
            <a:ext cx="40221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Bookman Old Style" panose="02050604050505020204" pitchFamily="18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752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lvl="0" indent="0" algn="ctr">
              <a:buNone/>
            </a:pPr>
            <a:r>
              <a:rPr lang="ru-RU" b="1" dirty="0" smtClean="0"/>
              <a:t>Найдите в приведённом ниже списке черты, присущие научному пониманию истины.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 smtClean="0"/>
              <a:t> </a:t>
            </a:r>
          </a:p>
          <a:p>
            <a:pPr marL="118872" indent="0">
              <a:buNone/>
            </a:pPr>
            <a:r>
              <a:rPr lang="ru-RU" dirty="0" smtClean="0"/>
              <a:t>1) знание, выраженное в доступной форме</a:t>
            </a:r>
          </a:p>
          <a:p>
            <a:pPr marL="118872" indent="0">
              <a:buNone/>
            </a:pPr>
            <a:r>
              <a:rPr lang="ru-RU" dirty="0" smtClean="0"/>
              <a:t>2) знание, полученное в результате адекватного отражения объекта познающим субъектом</a:t>
            </a:r>
          </a:p>
          <a:p>
            <a:pPr marL="118872" indent="0">
              <a:buNone/>
            </a:pPr>
            <a:r>
              <a:rPr lang="ru-RU" dirty="0" smtClean="0"/>
              <a:t>3) знание, воспроизводящее познаваемый объект таким, каким он существует независимо от сознания человека</a:t>
            </a:r>
          </a:p>
          <a:p>
            <a:pPr marL="118872" indent="0">
              <a:buNone/>
            </a:pPr>
            <a:r>
              <a:rPr lang="ru-RU" dirty="0" smtClean="0"/>
              <a:t>4) знание, соответствующее интересам субъекта</a:t>
            </a:r>
          </a:p>
          <a:p>
            <a:pPr marL="118872" indent="0">
              <a:buNone/>
            </a:pPr>
            <a:r>
              <a:rPr lang="ru-RU" dirty="0" smtClean="0"/>
              <a:t>5) знание, имеющее широкие возможности для распространения</a:t>
            </a:r>
          </a:p>
          <a:p>
            <a:pPr marL="118872" indent="0">
              <a:buNone/>
            </a:pPr>
            <a:r>
              <a:rPr lang="ru-RU" dirty="0" smtClean="0"/>
              <a:t>6) знание, которое разделяет большинство людей</a:t>
            </a:r>
          </a:p>
          <a:p>
            <a:pPr marL="118872" indent="0">
              <a:buNone/>
            </a:pPr>
            <a:r>
              <a:rPr lang="ru-RU" dirty="0" smtClean="0"/>
              <a:t>Ответ: 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0902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lvl="0" indent="0" algn="ctr">
              <a:buNone/>
            </a:pPr>
            <a:r>
              <a:rPr lang="ru-RU" b="1" dirty="0" smtClean="0"/>
              <a:t>Найдите в приведённом ниже списке черты, присущие научному пониманию истины.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 smtClean="0"/>
              <a:t> </a:t>
            </a:r>
          </a:p>
          <a:p>
            <a:pPr marL="118872" indent="0">
              <a:buNone/>
            </a:pPr>
            <a:r>
              <a:rPr lang="ru-RU" dirty="0" smtClean="0"/>
              <a:t>1) знание, выраженное в доступной форме</a:t>
            </a:r>
          </a:p>
          <a:p>
            <a:pPr marL="118872" indent="0">
              <a:buNone/>
            </a:pPr>
            <a:r>
              <a:rPr lang="ru-RU" dirty="0" smtClean="0"/>
              <a:t>2) знание, полученное в результате адекватного отражения объекта познающим субъектом</a:t>
            </a:r>
          </a:p>
          <a:p>
            <a:pPr marL="118872" indent="0">
              <a:buNone/>
            </a:pPr>
            <a:r>
              <a:rPr lang="ru-RU" dirty="0" smtClean="0"/>
              <a:t>3) знание, воспроизводящее познаваемый объект таким, каким он существует независимо от сознания человека</a:t>
            </a:r>
          </a:p>
          <a:p>
            <a:pPr marL="118872" indent="0">
              <a:buNone/>
            </a:pPr>
            <a:r>
              <a:rPr lang="ru-RU" dirty="0" smtClean="0"/>
              <a:t>4) знание, соответствующее интересам субъекта</a:t>
            </a:r>
          </a:p>
          <a:p>
            <a:pPr marL="118872" indent="0">
              <a:buNone/>
            </a:pPr>
            <a:r>
              <a:rPr lang="ru-RU" dirty="0" smtClean="0"/>
              <a:t>5) знание, имеющее широкие возможности для распространения</a:t>
            </a:r>
          </a:p>
          <a:p>
            <a:pPr marL="118872" indent="0">
              <a:buNone/>
            </a:pPr>
            <a:r>
              <a:rPr lang="ru-RU" dirty="0" smtClean="0"/>
              <a:t>6) знание, которое разделяет большинство людей</a:t>
            </a:r>
          </a:p>
          <a:p>
            <a:pPr marL="118872" indent="0">
              <a:buNone/>
            </a:pPr>
            <a:r>
              <a:rPr lang="ru-RU" dirty="0" smtClean="0"/>
              <a:t>Ответ: </a:t>
            </a:r>
            <a:r>
              <a:rPr lang="ru-RU" dirty="0" smtClean="0"/>
              <a:t>23</a:t>
            </a:r>
            <a:endParaRPr lang="ru-RU" dirty="0" smtClean="0"/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089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Религиозное мировоззрение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571612"/>
            <a:ext cx="8286808" cy="21431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Религиозное мировоззрение</a:t>
            </a:r>
            <a:r>
              <a:rPr lang="ru-RU" sz="2400" dirty="0" smtClean="0">
                <a:latin typeface="Bookman Old Style" pitchFamily="18" charset="0"/>
              </a:rPr>
              <a:t> - основано на вере в сверхъестественные силы.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098" name="Picture 2" descr="https://upload.wikimedia.org/wikipedia/commons/thumb/7/7a/RELIGIONES.png/150px-RELIGIO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643314"/>
            <a:ext cx="1785940" cy="1785940"/>
          </a:xfrm>
          <a:prstGeom prst="rect">
            <a:avLst/>
          </a:prstGeom>
          <a:noFill/>
        </p:spPr>
      </p:pic>
      <p:pic>
        <p:nvPicPr>
          <p:cNvPr id="4100" name="Picture 4" descr="http://www.hramkazanskoi.ru/assets/images/hr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38623"/>
            <a:ext cx="2657475" cy="2819401"/>
          </a:xfrm>
          <a:prstGeom prst="rect">
            <a:avLst/>
          </a:prstGeom>
          <a:noFill/>
        </p:spPr>
      </p:pic>
      <p:pic>
        <p:nvPicPr>
          <p:cNvPr id="4102" name="Picture 6" descr="https://allods.mail.ru/images/catalog/-Bluemichet-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3500438"/>
            <a:ext cx="4762500" cy="353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07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/>
              <a:t>Выберите </a:t>
            </a:r>
            <a:r>
              <a:rPr lang="ru-RU" b="1" dirty="0" smtClean="0"/>
              <a:t>верные суждения </a:t>
            </a:r>
            <a:r>
              <a:rPr lang="ru-RU" b="1" dirty="0"/>
              <a:t>о </a:t>
            </a:r>
            <a:r>
              <a:rPr lang="ru-RU" b="1" dirty="0" smtClean="0"/>
              <a:t>критериях истины </a:t>
            </a:r>
            <a:r>
              <a:rPr lang="ru-RU" b="1" dirty="0"/>
              <a:t>и </a:t>
            </a:r>
            <a:r>
              <a:rPr lang="ru-RU" b="1" dirty="0" smtClean="0"/>
              <a:t>запишите </a:t>
            </a:r>
            <a:r>
              <a:rPr lang="ru-RU" b="1" dirty="0"/>
              <a:t>цифры, под </a:t>
            </a:r>
            <a:r>
              <a:rPr lang="ru-RU" b="1" dirty="0" smtClean="0"/>
              <a:t>которыми </a:t>
            </a:r>
            <a:r>
              <a:rPr lang="ru-RU" b="1" dirty="0"/>
              <a:t>они указаны.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/>
              <a:t>1) </a:t>
            </a:r>
            <a:r>
              <a:rPr lang="ru-RU" dirty="0" smtClean="0"/>
              <a:t>Основной критерий истины </a:t>
            </a:r>
            <a:r>
              <a:rPr lang="ru-RU" dirty="0"/>
              <a:t>– </a:t>
            </a:r>
            <a:r>
              <a:rPr lang="ru-RU" dirty="0" smtClean="0"/>
              <a:t>соответствие интересам познающего </a:t>
            </a:r>
            <a:r>
              <a:rPr lang="ru-RU" dirty="0"/>
              <a:t>субъекта.</a:t>
            </a:r>
          </a:p>
          <a:p>
            <a:pPr marL="118872" indent="0">
              <a:buNone/>
            </a:pPr>
            <a:r>
              <a:rPr lang="ru-RU" dirty="0"/>
              <a:t>2) К </a:t>
            </a:r>
            <a:r>
              <a:rPr lang="ru-RU" dirty="0" smtClean="0"/>
              <a:t>критериям истины </a:t>
            </a:r>
            <a:r>
              <a:rPr lang="ru-RU" dirty="0"/>
              <a:t>можно </a:t>
            </a:r>
            <a:r>
              <a:rPr lang="ru-RU" dirty="0" smtClean="0"/>
              <a:t>отнести соответствие законам </a:t>
            </a:r>
            <a:r>
              <a:rPr lang="ru-RU" dirty="0"/>
              <a:t>логики.</a:t>
            </a:r>
          </a:p>
          <a:p>
            <a:pPr marL="118872" indent="0">
              <a:buNone/>
            </a:pPr>
            <a:r>
              <a:rPr lang="ru-RU" dirty="0"/>
              <a:t>3) </a:t>
            </a:r>
            <a:r>
              <a:rPr lang="ru-RU" dirty="0" smtClean="0"/>
              <a:t>Практическое применение </a:t>
            </a:r>
            <a:r>
              <a:rPr lang="ru-RU" dirty="0"/>
              <a:t>может </a:t>
            </a:r>
            <a:r>
              <a:rPr lang="ru-RU" dirty="0" smtClean="0"/>
              <a:t>проверить истинность </a:t>
            </a:r>
            <a:r>
              <a:rPr lang="ru-RU" dirty="0"/>
              <a:t>знания.</a:t>
            </a:r>
          </a:p>
          <a:p>
            <a:pPr marL="118872" indent="0">
              <a:buNone/>
            </a:pPr>
            <a:r>
              <a:rPr lang="ru-RU" dirty="0"/>
              <a:t>4) Разум и </a:t>
            </a:r>
            <a:r>
              <a:rPr lang="ru-RU" dirty="0" smtClean="0"/>
              <a:t>интуиция </a:t>
            </a:r>
            <a:r>
              <a:rPr lang="ru-RU" dirty="0"/>
              <a:t>учёного </a:t>
            </a:r>
            <a:r>
              <a:rPr lang="ru-RU" dirty="0" smtClean="0"/>
              <a:t>являются критериями </a:t>
            </a:r>
            <a:r>
              <a:rPr lang="ru-RU" dirty="0"/>
              <a:t>истины.</a:t>
            </a:r>
          </a:p>
          <a:p>
            <a:pPr marL="118872" indent="0">
              <a:buNone/>
            </a:pPr>
            <a:r>
              <a:rPr lang="ru-RU" dirty="0"/>
              <a:t>5) С точки </a:t>
            </a:r>
            <a:r>
              <a:rPr lang="ru-RU" dirty="0" smtClean="0"/>
              <a:t>зрения представителей философского направления эмпириков главным критерием истины является </a:t>
            </a:r>
            <a:r>
              <a:rPr lang="ru-RU" dirty="0"/>
              <a:t>разум.</a:t>
            </a:r>
          </a:p>
          <a:p>
            <a:pPr marL="118872" indent="0">
              <a:buNone/>
            </a:pPr>
            <a:r>
              <a:rPr lang="ru-RU" dirty="0"/>
              <a:t>Ответ: </a:t>
            </a:r>
          </a:p>
        </p:txBody>
      </p:sp>
    </p:spTree>
    <p:extLst>
      <p:ext uri="{BB962C8B-B14F-4D97-AF65-F5344CB8AC3E}">
        <p14:creationId xmlns:p14="http://schemas.microsoft.com/office/powerpoint/2010/main" xmlns="" val="1215957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b="1" dirty="0" smtClean="0"/>
              <a:t>Выберите верные суждения о критериях истины и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 smtClean="0"/>
              <a:t> </a:t>
            </a:r>
          </a:p>
          <a:p>
            <a:pPr marL="118872" indent="0">
              <a:buNone/>
            </a:pPr>
            <a:r>
              <a:rPr lang="ru-RU" dirty="0" smtClean="0"/>
              <a:t>1) Основной критерий истины – соответствие интересам познающего субъекта.</a:t>
            </a:r>
          </a:p>
          <a:p>
            <a:pPr marL="118872" indent="0">
              <a:buNone/>
            </a:pPr>
            <a:r>
              <a:rPr lang="ru-RU" dirty="0" smtClean="0"/>
              <a:t>2) К критериям истины можно отнести соответствие законам логики.</a:t>
            </a:r>
          </a:p>
          <a:p>
            <a:pPr marL="118872" indent="0">
              <a:buNone/>
            </a:pPr>
            <a:r>
              <a:rPr lang="ru-RU" dirty="0" smtClean="0"/>
              <a:t>3) Практическое применение может проверить истинность знания.</a:t>
            </a:r>
          </a:p>
          <a:p>
            <a:pPr marL="118872" indent="0">
              <a:buNone/>
            </a:pPr>
            <a:r>
              <a:rPr lang="ru-RU" dirty="0" smtClean="0"/>
              <a:t>4) Разум и интуиция учёного являются критериями истины.</a:t>
            </a:r>
          </a:p>
          <a:p>
            <a:pPr marL="118872" indent="0">
              <a:buNone/>
            </a:pPr>
            <a:r>
              <a:rPr lang="ru-RU" dirty="0" smtClean="0"/>
              <a:t>5) С точки зрения представителей философского направления эмпириков главным критерием истины является разум.</a:t>
            </a:r>
          </a:p>
          <a:p>
            <a:pPr marL="118872" indent="0">
              <a:buNone/>
            </a:pPr>
            <a:r>
              <a:rPr lang="ru-RU" dirty="0" smtClean="0"/>
              <a:t>Ответ: </a:t>
            </a:r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1693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lvl="0" indent="0" algn="ctr">
              <a:buNone/>
            </a:pPr>
            <a:r>
              <a:rPr lang="ru-RU" b="1" dirty="0"/>
              <a:t>Выберите верные суждения об истине и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/>
              <a:t>1) Абсолютная истина является исчерпывающим знанием о предмете.</a:t>
            </a:r>
          </a:p>
          <a:p>
            <a:pPr marL="118872" indent="0">
              <a:buNone/>
            </a:pPr>
            <a:r>
              <a:rPr lang="ru-RU" dirty="0"/>
              <a:t>2) Истина — знание, полученное в результате адекватного отражения объекта познающим субъектом.</a:t>
            </a:r>
          </a:p>
          <a:p>
            <a:pPr marL="118872" indent="0">
              <a:buNone/>
            </a:pPr>
            <a:r>
              <a:rPr lang="ru-RU" dirty="0"/>
              <a:t>3) Одним из критериев истинности знания является его понимание и принятие большинством людей.</a:t>
            </a:r>
          </a:p>
          <a:p>
            <a:pPr marL="118872" indent="0">
              <a:buNone/>
            </a:pPr>
            <a:r>
              <a:rPr lang="ru-RU" dirty="0"/>
              <a:t>4) Истинным можно считать лишь знание, основанное на доверии к авторитету великих учёных.</a:t>
            </a:r>
          </a:p>
          <a:p>
            <a:pPr marL="118872" indent="0">
              <a:buNone/>
            </a:pPr>
            <a:r>
              <a:rPr lang="ru-RU" dirty="0"/>
              <a:t>5) Относительной истине свойственна субъективность.</a:t>
            </a:r>
          </a:p>
          <a:p>
            <a:pPr marL="118872" indent="0">
              <a:buNone/>
            </a:pPr>
            <a:r>
              <a:rPr lang="ru-RU" dirty="0"/>
              <a:t>Ответ: 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297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lvl="0" indent="0" algn="ctr">
              <a:buNone/>
            </a:pPr>
            <a:r>
              <a:rPr lang="ru-RU" b="1" dirty="0"/>
              <a:t>Выберите верные суждения об истине и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/>
              <a:t>1) Абсолютная истина является исчерпывающим знанием о предмете.</a:t>
            </a:r>
          </a:p>
          <a:p>
            <a:pPr marL="118872" indent="0">
              <a:buNone/>
            </a:pPr>
            <a:r>
              <a:rPr lang="ru-RU" dirty="0"/>
              <a:t>2) Истина — знание, полученное в результате адекватного отражения объекта познающим субъектом.</a:t>
            </a:r>
          </a:p>
          <a:p>
            <a:pPr marL="118872" indent="0">
              <a:buNone/>
            </a:pPr>
            <a:r>
              <a:rPr lang="ru-RU" dirty="0"/>
              <a:t>3) Одним из критериев истинности знания является его понимание и принятие большинством людей.</a:t>
            </a:r>
          </a:p>
          <a:p>
            <a:pPr marL="118872" indent="0">
              <a:buNone/>
            </a:pPr>
            <a:r>
              <a:rPr lang="ru-RU" dirty="0"/>
              <a:t>4) Истинным можно считать лишь знание, основанное на доверии к авторитету великих учёных.</a:t>
            </a:r>
          </a:p>
          <a:p>
            <a:pPr marL="118872" indent="0">
              <a:buNone/>
            </a:pPr>
            <a:r>
              <a:rPr lang="ru-RU" dirty="0"/>
              <a:t>5) Относительной истине свойственна субъективность.</a:t>
            </a:r>
          </a:p>
          <a:p>
            <a:pPr marL="118872" indent="0">
              <a:buNone/>
            </a:pPr>
            <a:r>
              <a:rPr lang="ru-RU" dirty="0"/>
              <a:t>Ответ: 12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4782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lvl="0" indent="0" algn="ctr">
              <a:buNone/>
            </a:pPr>
            <a:r>
              <a:rPr lang="ru-RU" dirty="0"/>
              <a:t>На основе обществоведческих знаний и знания других школьных дисциплин покажите, в чем проявляется сложность познания объективного мира. (Назовите три проявления).</a:t>
            </a:r>
          </a:p>
          <a:p>
            <a:pPr marL="118872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72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lvl="0" indent="0">
              <a:buNone/>
            </a:pPr>
            <a:r>
              <a:rPr lang="ru-RU" dirty="0"/>
              <a:t>Какой смысл </a:t>
            </a:r>
            <a:r>
              <a:rPr lang="ru-RU" dirty="0" smtClean="0"/>
              <a:t>обществоведы вкладывают </a:t>
            </a:r>
            <a:r>
              <a:rPr lang="ru-RU" dirty="0"/>
              <a:t>в </a:t>
            </a:r>
            <a:r>
              <a:rPr lang="ru-RU" dirty="0" smtClean="0"/>
              <a:t>понятие </a:t>
            </a:r>
            <a:r>
              <a:rPr lang="ru-RU" dirty="0"/>
              <a:t>«истина»? </a:t>
            </a:r>
            <a:r>
              <a:rPr lang="ru-RU" dirty="0" smtClean="0"/>
              <a:t>Привлекая знания обществоведческого </a:t>
            </a:r>
            <a:r>
              <a:rPr lang="ru-RU" dirty="0"/>
              <a:t>курса, </a:t>
            </a:r>
            <a:r>
              <a:rPr lang="ru-RU" dirty="0" smtClean="0"/>
              <a:t>составьте </a:t>
            </a:r>
            <a:r>
              <a:rPr lang="ru-RU" dirty="0"/>
              <a:t>два предложения: одно предложение, </a:t>
            </a:r>
            <a:r>
              <a:rPr lang="ru-RU" dirty="0" smtClean="0"/>
              <a:t>содержащее информацию </a:t>
            </a:r>
            <a:r>
              <a:rPr lang="ru-RU" dirty="0"/>
              <a:t>об </a:t>
            </a:r>
            <a:r>
              <a:rPr lang="ru-RU" dirty="0" smtClean="0"/>
              <a:t>абсолютной </a:t>
            </a:r>
            <a:r>
              <a:rPr lang="ru-RU" dirty="0"/>
              <a:t>истине, и одно предложение, </a:t>
            </a:r>
            <a:r>
              <a:rPr lang="ru-RU" dirty="0" smtClean="0"/>
              <a:t>раскрывающее взаимосвязь абсолютной </a:t>
            </a:r>
            <a:r>
              <a:rPr lang="ru-RU" dirty="0"/>
              <a:t>и </a:t>
            </a:r>
            <a:r>
              <a:rPr lang="ru-RU" dirty="0" smtClean="0"/>
              <a:t>относительной </a:t>
            </a:r>
            <a:r>
              <a:rPr lang="ru-RU" dirty="0"/>
              <a:t>истины</a:t>
            </a:r>
            <a:r>
              <a:rPr lang="ru-RU" dirty="0" smtClean="0"/>
              <a:t>.</a:t>
            </a:r>
            <a:r>
              <a:rPr lang="ru-RU" b="1" dirty="0"/>
              <a:t> </a:t>
            </a:r>
            <a:endParaRPr lang="ru-RU" dirty="0"/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930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eteniebiserom.ru/wp-content/uploads/2011/09/thank-you-let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Философское мировоззрение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71934" y="1571612"/>
            <a:ext cx="4643470" cy="507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Философское мировоззрение</a:t>
            </a:r>
            <a:r>
              <a:rPr lang="ru-RU" sz="2400" dirty="0" smtClean="0">
                <a:latin typeface="Bookman Old Style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определяется как системно-теоретическое. Характерными чертами философского мировоззрения являются логичность и последовательность, системность, высокая степень обобщения.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3074" name="Picture 2" descr="http://static.wixstatic.com/media/ef527f_9bc24b13da7d4d74974551e73c8fe8c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57333"/>
            <a:ext cx="3857620" cy="540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ипы мировоззрения на современном этапе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571636"/>
            <a:ext cx="8643998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С точки зрения структуры мировоззрения на современном этапе:</a:t>
            </a:r>
          </a:p>
          <a:p>
            <a:pPr algn="ctr"/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644335" y="4941168"/>
            <a:ext cx="5143536" cy="664626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научное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4"/>
          <p:cNvSpPr/>
          <p:nvPr/>
        </p:nvSpPr>
        <p:spPr>
          <a:xfrm>
            <a:off x="3635896" y="2924944"/>
            <a:ext cx="5143536" cy="664626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обыденное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5"/>
          <p:cNvSpPr/>
          <p:nvPr/>
        </p:nvSpPr>
        <p:spPr>
          <a:xfrm>
            <a:off x="3642914" y="3933056"/>
            <a:ext cx="5143536" cy="664626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религиозное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6"/>
          <p:cNvSpPr/>
          <p:nvPr/>
        </p:nvSpPr>
        <p:spPr>
          <a:xfrm>
            <a:off x="3635896" y="5932726"/>
            <a:ext cx="5143536" cy="664626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гуманистическое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85247"/>
            <a:ext cx="3225786" cy="25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8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мировоззрения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571612"/>
            <a:ext cx="5143536" cy="50006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Обыденное мировоззрение</a:t>
            </a:r>
            <a:r>
              <a:rPr lang="ru-RU" sz="2000" dirty="0" smtClean="0">
                <a:latin typeface="Bookman Old Style" pitchFamily="18" charset="0"/>
              </a:rPr>
              <a:t> 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опирается на здравый смысл и житейский опыт.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Такое мировоззрение оформляется стихийно, в процессе житейского опыта и его сложно представить в чистом виде.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054" name="Picture 6" descr="http://lib.rus.ec/i/10/343910/i_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3714744" cy="4889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25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мировоззрения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3372" y="1643050"/>
            <a:ext cx="4857784" cy="49292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Научное мировоззрение</a:t>
            </a:r>
            <a:r>
              <a:rPr lang="ru-RU" sz="2400" dirty="0" smtClean="0">
                <a:latin typeface="Bookman Old Style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основано на объективных знаниях и представляет собой современный этап развития философского мировоззрения.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2706" name="AutoShape 2" descr="data:image/jpeg;base64,/9j/4AAQSkZJRgABAQAAAQABAAD/2wCEAAkGBxQTEhQTExQVFhQXGRgZGRgYFiAZGxscGyAYFxkhHhweHiggHB4nGx8aJDMjJykrLjAvHx8zODMvNygtLisBCgoKDg0OGxAQGy8lICQyMiwvNC4sLCw0LCwvNTI0LDQ0LCwsNCwsLy80LywsLC8sLCw0NCwsLCwsLCwsLCwsLP/AABEIALQBGQMBEQACEQEDEQH/xAAcAAEAAgMBAQEAAAAAAAAAAAAABQYDBAcCCAH/xABJEAACAQIEBAMEBgUHDAMBAAABAgMAEQQSITEFBkFREyJhBzJxgRRCUpGhsSOCksHRFjNicrLh8BUkNENTVHOTosLS0zWU8Qj/xAAbAQEAAwEBAQEAAAAAAAAAAAAAAwQFAgEGB//EADgRAAIBAgQDBQcDBQACAwAAAAABAgMRBBIhMUFRYQUTInGRFDKBobHR8FLB4RUjM0LxNKJDU4L/2gAMAwEAAhEDEQA/AO40AoBQCgFAKAUAoBegF6AXoBQCgFAKAUAoDQ4pxVIB5tWOyjc/wFT0MPOq9Niehh51XpsQTc1vfSNberEn8qvrs6NtZMvrs6FtZM109osHixxMjXcgZlZSgW5VmY3GUBgBruTpe1Z1amqcrJ3RXq4GULtO6LdDikdnVWBKEBgOhIDWPrYg29RURSaaM1DwUBWOb+Y58LJh0w+F+ktKJWZBJkYLH4d8twQx823pQGblTmtMb4i+DPBLFlzxzR5GAbNlI7jynWgLDQCgFAKAUAoBQCgFAKAUAoBQCgFAKAUAoCq85wGSTDRg5SxcX+QNavZ01CFSTW1jmRCRcMQAMZS4IBAzFV818pci5UaHS1yQegvV6WIm24qNvm9N7Xsn9LdTyxrjhDf7xF+2/wD4VJ7TH9D9F9zyxGuSCRmJsSLgmx+FWVZq9jwneR2P0rc/zb9fVaodppdx8V+51HcguK814mOWQfSJAPEkCgKGNgx2AUmwFWVhsJGnFyhq0ub4dCvKpJPcxQ82YphcYh7fADbe4K3BqSGDwk1eMF8zzvJczbwnHMY9v85ZQWC3a2rHYABSSfy615UwmFh/8d+Pw9T1Tk+JmxXF8WoYriZTky57qoHmAN1IFiLm1tDXEMNhm0nTWt7avgeuUuZeeVsaz4NJZWLNZizHfQt29BWFjqUY4lwgrLQsUrySXMp/EcdcvLIwA3JJ0A6D91ayUaMLcEfTwgqcVFcCHn4zskcb+M/uJIpQEbl26hB1uAeltaglir+GK8T2v9T25hnhEAzAl8QQzM/UgbsV2suyL3t6mvI0bSUV7z4/f9jipNU4uT4F34PL43DwMOJAyPaQEZZJCrB5Llt2cHU31udRuM3GYZ0KmX4mJKcHVbV7dVa3w6Ehy3G8EEjTkhEF9RlFkXzsFuSim18pJO+17VVRHUab0IwYuKZfGxmKMYIzLh45vD8JemfIQ7PYjNc2B0A0uYquIp0vfdiCU4x3KHw/mWbDY8SYueOeHDrMIo4S0k2WYoASG89rhB5jfXS4qCnj6NTa9ubVl6vyPI1Ystns+5qTG4zF4jw3gDJh41WWwLFDMTbofeGlT+0Us2XMr+Z1nje1y88V4lHh4mmmYKijU9T2AG5YnQAak1K3YkjFydkQPL0+KMr4jFv4cc1lw+HI1RdwZDbSQjpf06V1CE5JtcCeUIuNoK9t3+cCxy4lVZVJ8zXsNzpqT6D1rqMJNOS2RDGnKSclsjNXBwKAUAoBQCgFAKAUAoBQCgFAKAUBWObVczYURkB8z2J2Ggvf0tetTAOKp1M22hyyDYyMn6CSDRlv4KeCbkNluxA097rV5ZFL+5GWz955uV9Neh4eMuN/2x/+yv8A5V7fC/o/9X9hqUvmnmAYZZDdXnWxKFtSGbKTcb611iMVGlDw76adAkT/ALPeOrNLiGjDBoYpAcwFswCnTXUXqpi8Qq1B24NfuNjmuJ4pMyxyGRs752Y9yWJNcutUUIWk9n9TNnN7mXB4+TKhzkkygG/UEC96kpYiqknm/wBj2Mnb4l7wKF/BC6tHJqvWzMhzAdQLWPawrXqtQzuWzX7PT7fEsLWxZ+ejh44VhjsZSynfMyqPUkkdBaszsvv6lR1J+76XZJVypWRNcqR5uHKvdJB95YVRx8suMb5NfsWMNLK4vqcrw3GvpRKZ7FpGVIcu4jswLuLlVY7m3oO5LEd87X3ei8up9Ne5tJYuuIEdg751JfNJK2VkjVR9RLFm30GptrXfFVEt3fq+Xkh1N9sE4BJZLv8AzpIOvYL2VRcAfPcmtHDRULylrJlLHRrSh4JRjH/a/ItPBhKMPLPFPYKXJQqGU5VB+IPzqpiXTdaNKpDe2t7NXMTF1XUqTqQndLbirdDDzdx4zRy4aI2R0ZGfqcwKnL6a718Hje2HGeSjsnq+fkVamId7ROZ4Xl1MQMR4s0xMjeePNrEwIbS9+ux2KkVTqY+dKUHGK02f6vzjxucOo42sv5NmfgsKyqI7+M2QHYlY1yXLG1xcJlF9yfQ2hjiqsqbc/dV/i3fb1u+h4ptrXYk8XjGYOIlcnzDPplBHvZbm7MNbWFr6XqGlQjBxdRpbacel+CT43e3A7p0YxadRry49L8EvN7cD85W4kTiYmxGeWCPMyQu7SGBvLlkYsSPE3sp2BuLVvRx3s6SqO656Wd/0pcFz+BpVa3c07cdLtWV9/dS4Ln8Dqrg4kyKJB4VktZQb5hmvc9a+ko1YRpwqRV763uS05xpwjNK7fUxy4B4QZBMzMciklAzWuFsOvW9u9SxrRqtQcUlq97Eka0aryOKS1e9iR4VMzxBm3uw2tsxXUdDYVXrxUZtLp9CvXgozaXT6G3UJCKAUAoBQCgFAKAUAoBQCgFAKAgeP4SSSWFoTGXiuxVmto1gNBrY61ewlanCE41L+LkcspnFeMxYWU4Zmw0El1ZvfkGxy5iylRob1cWIpSeaTk/gl9COU4xdmSnC4sViIxNC2HaNr5W8NQDYlSReMXFwbHrR4jCLfN6v7nau9jn3OvJEj4mRpbKXRRo1gbEMSPJ3FrV66EcTecHpax7exafZnyi8X0mQMhWZZB7+YqzACxGUf4tVbE2pRlTd7tpjc5viuAzKFjyjNGXVrMLXDEaelW/Y60qcLLhz56mbOm9j3heEShUBAFpAx1GwAqSngq1kmv9r/AAPYwaViRn4ixPkXQZtSpYnK2Q2VSCNb6n99Xp4qTdoLn1202LGXmeFx8gIuBbMoPkZfeZU0JYi/mv62NcrE1E1fpwa/NxlR2/kf/Qof1v7TVg9p/wDlS+H0J6XuorPH+SxA82JwzrFG93mAQFl6sY2J8o62sddqhw04wum7X42/LGzhMWrZJvyIbh2CyWLKUyjLHGd4163vrnbcn4DvfUw9NWUvTovuaKs9UWPhnA5JSMwKx9SRuPQH86VsXCmtHdlXEYmnCLjo3y39TPznho444o0BXeyqbLbqSOpvbX4181j+262EV42cpc1eyPl8SopJLTyKzDhXf3VJr4OUknqR0sPUq+5G5hxvBcxBkiuQNGtqB/WBv8r11DEOCtGVvzkyR4XEQ0yv6mLDYZIxZFVQdTYbnuTuT8a9nOU3eTuVm29zWCPHosfiLmLIQwUrmJJDXIutydRfTS2lWc0KuspZXaz0bvbircfPjxLN4VNXLK7Wejd7crcfPjxNjBw5EVSbkDzEdWOrH5m9QVqneTcltw8uBDVnnm5Lbh5cC2cocRZSYlUMW1F2y7b62PT99fVdjYujOjGhKVpK/C/G+9zQw1WlKnGnKVmr8L8blg4kJ5Y2QRBSbWPibWIPb0r6Gj3NOak5X+Beo9zTmpOV/gbfB8M0cKI/vC99b7knf51DiJxnUco7EWIqRnUco7G7UJAKAUAoBQCgFAKAUAoBQCgFAKApfD4saOKPM2GIwzqyZvEj8trZXyhs3mygEW7VI7ZSFZs97aFU9rUuBbFoJSPFWMB7B72JJUMUPa/rr8K6p5raEdbJmVzqnCpI2hiMOXwii5Mvu5baW9LVE9yyrW0PHF+GJiIyj/FW6qe4/hU2HxEqM80f+hq5RsJPLgMQQ4up94DZ16MvqP4it2pCnjaN478Oj5fnmc7MtEfLOClHiiIMH8187a5tSfe71lvH4um8jla2my+w7uL4Hr+R+D/2I/bf/wAq8/qeK/X8l9h3ceRz7mHl2BJcREY1TUmMsWswcwSaa2IB8Ub7j1FQPF1nvL5L7HuRFDfA+FMyDKTmjtlHTPG/roFB37VqYV5lF87fVXIp6H0PyyijCQZBYGNWt6sLnf1JrNxrk8RPNzZLD3USdVToouNi8XFsoNs0lr72t1100tW5B5MNfobtOXd4ZPkjPyhxedXkhxkzSsXcJJ4aRpZSy28utyVbcW006XwVfiZlanFpOCsYOanzYkjooVf+799fJ9sTcsQ1yVv3Meq71kvI3cG1tAAT5Qva5BJv6AA1iUIJq7NzE15Rm4RXJL5/YzYlSDlfKbgkFRbawIIJNtx1rqtBZbnuHqzU8sioYxPO1u9e0/cRh4xJV5pczBXZWN7DcPLITb3h5GBuA41yt2LDQX62q/RwmeDb47PryfmdqLa/NyUw2EyTq8am+dSADYLGAA7E7akkAehq/ToKFdTprirdFxfx29SRRtO65/IvdfSl8UAoBQCgFAKAUAoBQCgFAKAUAoBQETzVxkYPCTYgi5RfKO7HRR8MxFdRV3Y5nLLFs4hyrMs4xZnCmaY3OIlTxIlFi7K4zAx3IFnF7WAq06cn7q0RnRr01fO7Nlg9jHNgjD4OZrJYyRE9De7r875h+tXM6Upvwq7JKOIjTjabsjqbcfwwBJmQAakk2Arl4SstXFknt2H/AFo0OL4rB4mPKZk7o4N7X2I7g/jU+GjiKMs0Y+fVB43D8Zog+XeKnCyeDKbxObqw90X0zA/ZPXt99aGMw6xEO8h7y4ft5k1OpGSvF3TLnxGQiMlSRqtyBchbjMR+resWik52f4+BKyM/yic4TxfLuGsviFds1tsl/rWvbW1tatdwsubLr8bX5efS/wA9Dy5T+eMI36KcsWD51LGwvZiyaDT3T9wFbHZlReKkla1n8tfmV6q4lx5KlzYKH0BX9kkVjdpRtiZ+pNT91E5VE7KjwGPPi3f7Jc/eSB+F618VLLh1HnY2MVLLh1HnYx8VxUaSSTYbANipI3yuysAokNgcoY6sLjMVGl9TvWMyhFNrLKVkR3EsSXxDh0aKUBGaNiCQCLAgqSGUkEX7g18r2rRkq8pcJfYysRB06inur/Q2IsWove/S1twRsRWJCnUgrGjVxmFqScm3rbhtY/ZOIg6ksTa1yNh6AC1KkKklYUcZhqcszbb8iIxAuxPQ7VLGDjFJmViKiqVZTWzZt8O4IZVLXsP8d9/8bVoYXAOtHNc8hTclckMBCEzO3hLkGuRWBIGvmJPbW1j02uK0aMMibllVuSfz+1uXNHcFa7dtDPK4eSNSB74XzgsMws1jYizZSCDYj4WqVtOcU+dtddfhs7bPU6bTaRbVkBJAIJGhHbrr8rVutNast3PVeHooBQCgFAKAUAoBQCgFAKAUAoBQGhx7hKYrDyYeS+SRbEjcHcEeoNjXqdnc8lFSVmcBxXJE6O6pLGVuVuSykgHqACNwDa9a6ws2k1xPnHioKTTT0ZNcuctfRiZHbM5FgQCFA3Nr7k6VZoYfI7t6lavXc1ZKyNrjLgtFEWyqzB2PlGiFSti2hvIUFrG4PSva7u1BnlFWUpWvw48fLpc0MPIiYsiEx5R+idAGEmZjmLG/vIhA12UMwqGLjGr4NtiWSlKj4733T0tb9m/nodTwnCExOCjVtGAOVuoNz+HcVVqYmVDEya24o3MAr4aJpcNx8iBsHMDnFghH1kuMwBO/lvb7txU9ajCbWIp7cej4fPf12Ld+BJnAktn8I5Pd6eLkOuXf3L9L5rabVW75KOXNr8bX5+fyvqLGvzLgDJgHBBvGS6A75VJIB9clxUmDrKni0099H5v+TmorxPPs4lvhCPsyOPvs37697YjbEX5pfY8o+6WTEYlEGZ2VR3JtWUWKdOdR2ir+RV+VcbEniF5FVmItc20Fz+Zq7jcRCbiou6RrY7D1pZVGLaRUZODePC3DsLiHhxolfETh2cLICSMysosVPkYZfnrWdbgivnyS7ycbrZdDYVoJsSkkUkkssMJw+Ila+V3QqFtcAFrhySPTuKye15R7uMb63+hndoNxpKMtLu6XTX/hvlK+esYwTDlmCjdiAPnXsKbnJRju9DpK7siUx+HR1mjQG8OUjTooyv8AxrUxEKc4VKVNa07NeSVmWJJNNLh+MiMLxB4gQtrf4+8Vn0cXUoq0SKNRx2HGJm0XRVZQzBdszHM1/mALegqTGVpq0Vomru3N7/nkdTb2JLlNHmneVvdFiexcDKv3C5q/2V3letKrLb9+BLQTlO7PfNHHRgpja15VVieoykqTrpqLWvtY/Cvu8HhfaqSv/rf8+51Vm6c9OJYuAYuSXDxySgB2BvlBANiQCL62IsRfoazsTThTqyjDb8+mxYptuKctyQqA7FAKAUAoBQCgFAKAUAoBQCgFAKA5djD55P6z/ma+pp+7HyR8XV9+Xm/qT+OV3hyiKS5KLlIGVCq5iV9GG5vas+k4RqZnJcXfi7vj5GpWVSdHKou+itpZWV7rz5mueXoJUSORXdpIy4ewKLodj0NjuCNhtSrWk227WTtbiKOGglFK+aSvdbeXUr2HwqR3CgC+pN7ljtcsblthqT2q/CnGOyMuc5S3/P2LtwDjkCQKkkixldPObA69D1rKxeErTquUI3vyPoezcRTdJU76okuN8IXEoNcrjVHG4O/3VWw2JlQlzXFGk1cx8C4kzXhmGWeP3h0YdGXuDXWKoRjapT1g9unQJkq6ggg7HQ1UTs7o9Kbyg30VMcjbQOzfFQun3hRWr2rPvFTq84nOFpOdTu1xdvUrs+LnnVsS4Ypexb6q32AHbUVhu71PtKcKNBqhF2fzfU8YgOiI7IQj+6e9eWJIThOTjF6rfoZcKBFiEjxcANxZQwGZc22VgbgEixF7emleVJ93Bya2Rn4+NOrhp16Tu466cbcH+xpc2cxHBkQ4fDxs+TOsYuq2LFQERRdzcXO2m51rBp0XipOrVlZXt5fZHxKTryc5sg3i4xig1s8MZQZWAGHysbXDDzyEDUaEX0qZRwlJZrXs9d5fPRHVqUNbX+f8Fn5K4RNhJA80wkvkBVc9swuC+Z3JLEHWwA0GlV3iqbrQlGNrPps9LaLhwI+9jnTSOj8TIjjlkA1Ya+v1R+dbmKcaNKpUS1a/gu1LRi5FBZK+NtpYzDa4VhDLKLgsouWJ1Av3rtUqlby4vgr8S1hI5qqurrUu/CsIsUYRBYC/zPf519b2dFRw8Ulz+PX47roXu7jDwxNTiHL0U2IhxDXLRH3dCrWDhbjuC1x8PhbYpYycKUqcdn/H2OHBOSbJeqp2KAUAoBQCgFAKAUAoBQCgFAKAUAoDn/C0DYuzdXfTJmB1NwR0FuvSvoa7aw91yXGx8thoqWKs+b4XuWL6RiPpfh5P0G3u+XLl3zd76W/Cs3JQ9nz38XnxvyNbvMT7Vky+Dy0tbn5/8ILjmOkSSSJHYJtlyhAPQdxY7/Cr+GowlBTkted7mbjK9SFSVOMnbla1vzmVyeOxzj797fxXuPnWlF3WX8/6QUqilHu3/wB+0uT+DPDYaV3Vo4zJYahfNY79PiCD1+Rt6qlOEXGcref56mjh8N/YcU9+K3LPwDmSWLyYkM1zc399ewsdx/jWsvFYGnU8VHT6MR7TVKp3bu4r1+e5ZcVAmJVZYXAkTVJB07qw+ydiDWbCcqDcKi0e6/ddeRrU6kKsc0Hc2+H4vxFNxldTZ0+yf3g7g9RUNWnkejuns+f5xJSv8YmggxE/jMAmIgAKgXYlM4awHdCPuqw26mGjH9Lfo/8AjPKc3Sqqa3Vn6HLW4m6I0IkbwSxIB0DW2JHQ7ad6oThKDsz7jCVsPjLVoLxLTqun8n5iOMOyKjOxRPdBOi37VwW4YeEZOUY6vfqWfljhWKxky4ibOUUeVn0zWva3oN721qriM9WDhT1vx4Jfv8D53tfFUaVCWFwyV5b22S4683tZbGxzPyaMXj44GkC/5nKc3h5iCZEW66jKwvvXuEwaoxs3fifMUaORWbMEfsYjBQ/Sr5FK2MCkPe+rjNqwvo2h0GulXbLYnMfBOQFwOPw0ImMgkgxJzGMK2jQbkHze8bX2qpicHGvFxvb+CKpSU1YvuI4NK4CtPdR0K/36/OqNTs7EVI5JVbry/nUhdCbVnLQ84flhBq7FvQeUfx/GvaXY1Na1JN/L+fmexwsVuzDxziXgAQwAKbXJA2HQfE96+lwGApuG1o7JI2cDg4yWaS0M0MZa8odhnQWFzZbje2xNfE18ZVox9jmrqEnfXWVns3vb79DqTUfA0tH6m5wufMWXU5dCSLAkbkVf7PU4Vr6KM1myp3yq+nlf/pBXhZJ8ySrbKooBQCgFAKAUAoBQCgFAKAUAoBQGjxnEtHFnUhbMuZiLhVJAZiLjQDX036V6jyTsjlcuJmeSVUtnDW8qEsS5uoK5rxll1CknTXoRW3HErKtVsj5ieFqZ34Xu/mXH6fjbW8JrX+xpltly27db3vXHc4W98y9ePMsd/jbWyv04Wtb9yH/yXP8A7KQ/FSaue0Uf1Ioey1/0P0I3F4Odn8FI3zDUjKb23vt7vr3qzTq0Yx7yUlb8+ZewuG7vxzi27Xtb81/Ys/D+EvhIRiokLSgfpY2Grr1C/YP1tjesutiY4mr3M3aP+r5Prz5Gth8ypqTVnyLFhJIsZCkhS6sLgOuo6H8eo3rOqKphargnquRLOnTrR8auaf8AJ3w2z4eRo27HzKfQ31qb23OstaN16Mpf07u5ZqEnF+qMHG+LnDJ4sqBZh5Vym6yDt0IA31GnQm+vCjF+GLvHrui3CpNaVI2fTVP7fH1OZYyZnleSRryMsjEk7kF0AHYBRoPQVKtFZbHpGzhlOHe2hLgE6A6gH4b1Uru0/gaOCdoMycvYxcNOuIKiREMl1YXuoyKCL7N5xr/GqzinuaVbE1KuHVBvz6/wjvGAxiTRrJGbowBB/wAbH0rsxGrOzI/jPL6zyJKJZYZUVkEkTBSUYhipBBBFwDtfSh4QHHcKuEQvLxLHbEhVZCxA1Nh4f4nSvG7FmhhKte+RaLjwK1y/znhROZf88nkVCoM7rmRWKlrKAq6kLrcnQV5mL9Psh1FpNX5WZuYz2iTJiI1hCTxSSWCMCs9mPuqqgiyb5juNOldpXtqtfU8n2Y6a/uOz6aotL8Vxb+5EV/VJ/FtPwrTWHw0felf4/Y5WGw0Pelf4/Yg+JpKHJmBzsL621G3TTpV6i4OH9vZF6i6bj/b2RYXx4SMsQLCwSxvm0Fvhrf7q/MaPZ88Vio0Yt5ndzurZXd5t97abbtmeqLlO3r0MPLeIklmZ2OiqRoLAZiP4V9q+zsNgaOWitZPVvVu3/TrGwhTpKK4stFVjKFAKAUAoBQCgFAKAUAoBQCgFAKA0eMYVpI8i5T5lJVjZWUEEqSAdCPQ9q9TPJK6KjzJwWSLCYqX9GSIXYFWZWjKqcpDhc0rAWAZrEAW6mrGGWatCPVEUotRbOYcu4qSSLESyzcQlMbQqscE7Bm8TxSTqGvYJ09a+oxMIRnGMYwV76tLhb7lWi3JNts9cTTEjiP0KLF4pQzwqpkmclfESNzmsRexY9BtXlJ0nhu+lCOz2S4NiSl3mVNlnx/KWKXCwyrjZQ7C9zNLraOSUgjPYaqLWGnrVGnjKLqyi6asui5pciZ05ZdGT/sSxkkuDlaSR5D45ALsWIGSM2uSdKqdswjCtFRSWnDzZ1hm3HU6EBWQWD9oDlHNXEziMQzJZsl1QXt5FN2e9x9ZW26Wq5TjljqRSd2QEY0tZXFrDNqM27sD9kDfpe3epDk18fIxEQygg5rZh5XsRYW2XTRbW7daqYj3jQwnuPzNUgswyAXJPhqDlBVrqVGo84Y2IJufWoS15l/8AZxxch2wuYDNmcaXyuMpkQEGx0IPyauouK3RBVjH3mi74+HKju8shCqSQpC7a9Bf8al75R2ivr9TmjLPNQjFau3P6nGubONiMsjpI7yo3m3AzZlAudTbtVSUnJ5mfSzmqce7itDBxbGrDHGEjLzsqJouxyg2Y73/o714dd9lSstTDwjDy4WRcSWviQb36DoV+BGh/CvUyaGGhVi1V1zfLyO+cPxazRRyr7rqrD4EXqU+Mq03Sm4S3Tsa/GcBHKhMhy5QTn+yOvyqehiJUXdHdCvOlLw+hzPhONMkXEGXEQMYfFkjVLNmiQExswB01/Ou/bFOWeUU5RvlfJM1ZYmzjeO/yubeI5ykwmAwEiwsWxCq7uiZlJ0ump0ZumvTQVWq151PFIqSpuvVlmex0nAYgyRJIUZC6qxRhZluL2I7ivDPkrOxsUPBQCgFAKAUAoBQCgFAKAUAoBQCgIPnj/wCOxn/Al/smrWC/8iHmvqcVPdZzv2UcNaHLI1gXtPJmNgkeWWLDrrs0jO7a/VUd61+1KqqXiuGi6vRy+Csl5lehDKiN9pWClwuNg4mqFfFMblHs3hyxhRkbKbEFQNj0bXap+zqkK1CWGb2utOKfH86HFdOMlURG4j2l4poUh8OAKgIBCtfVGi6vbZj87VNHsqipud3r5c78jj2mVrWL37CB/mU3/HP9iOsvtz/PHy/dljC+4dJrFLJH8fxRiw00g3VGIv3tp+NdQV5JHj2OMRoBmU6gXC3O2dSRc/EAdr3q+QmX6KzfVkF1VQCAijUAXdjYrm103NeXBqcSQOkcdx5cxuTlDhPfsx0Bte1+n3VUr+8aGDdovzMJgKm7iTLnViZFyhbaklrkFiO2/wBwqEs35HvgeKMOJimH+rKMEva2exYfslrfq32ry5PDDd8rZkvN/tudC4hzHPMrIY/CQ6EFTm+ZP7hXEpMu4fs+jSakpZn5qxS+aeN/RwigHM53AuVUWDEA6FtdOlcotVZ20IDFcU+jtlQBp79dVjvcXYXs05BszbdK9IM1tja4PimkhcuSSJH1PbRvuF9qF/CSbWvM6vhOKnBcPwwMZeTwr5drAAFix6AXFaOCwnfvV2X32Pje1cQvaZyjrdv5Dlzm84qVsLiMO0TEOBfVGy5c6m4BDAMDbtVnGdnKjT7yE1Jaeeuz8tCnSquT1VilcH4OPovGmgPgPFiJwroNfCj8/heiG1rbVjR4mzUn46alrdI9YuGReD8PaSVpTJisPIM31A2yj0H76P3UeJrvpJK1kzsdSmaKAUAoBQCgFAKAUAoBQCgFAKAUAoCF50IGAxZYZgIZLre1xlNxcai40qzg79/C3NHM/dZyfD+1JUEijARESNncNKWuRlC7psoVQB0Cit+XZDbT7x6aLT+ePEpe1LkYeZPaU2PgbCvhEXxCoVvEJyNcZWAyjb411huy1h6iqKb06b/M8nilKLTRpf5FwwTKUubHzeIua4Dm989hou2W34mrXezve5j99Ubvf5fwQ3C+E40yOMIuIYo7IWhLKLqbasCAO+pqStVoJLvWteeppUVOSvDidH5fwHMQteVFXtiGWQ/9ILfjWLiKnZj2T/8AzdfX7F2CrcS2cchxJ4fiFxLwFyht4SsouNfrMb7Vl/23UXdJ266/RErvbU5qZNC2oUm9wA1rgBlZT0uBb++pjg9xg5rBSzhozdtCTsFAvZVsb/q9AKA1sa4KxqnmIEmRb22FjY281wSbWFyBbtVTEe8aGE9x+ZouwBa11yhAxCh1bQBWKk6Md+vfTWoS0ZIo2Z447HM7xIob3zeQOzN21On916Hmlrn0IRXpm3scr9pHIkkgDwDNlJKjsDup9NrH7+9RuNjfoYyNaKU3aS+f8lC4LyswfPiRlVTcJmF2PqQdB87mub8C/ToN6y2Nj6SmG8qgS/pGcqdFNzexI9LCtnAdjVa7zVbxj838Pv8AAz8b2vSwsHTovNN8to/Hnyt8S7cP56wfEsuGxaNhpSbRsHupJ0sGtpfTRhY1oz7OxGBvVoPMuKt+32PmG4VdJFs5a5QgwTGYsXmby+I50AYjRRsL+UX3NvlWbi+0KuKWRK0d7LpzJqVG22rNo4fDRLjEEICtd5VH+tMgsT89RVSGHcstv9i7GnObg776LpY2W4Nhmiiw7RJkiyOkf2MvunfoahcNOhFmmm5fC5K14RCgFAKAUAoBQCgFAKAUAoBQCgFAKAh+b4w+CxEeZUMkbxgsSFzOCouQCbXParODv38Wlezvp0I6rSi7s4Z/ICX/AHnCf8x//XX1Xtq/RL0X3M3JH9SH8gJf95wn/Mf/ANdPbV/9cvRfcZI/qRPJwrF+Hl8fAlrWz53+8r4eUt62+VQOtC98kvRfcr+x0s18/wCee5a/ZsiYHDyx4jERM7ytJdGZhYqg1JUa3BrN7RhUxFRShB2Strb7mlRqU6cbOSJbivOKi6wLmP22uB8hufwqOh2Y3rVdun8nNTGJaQNE8aw2Fyy8Rn/Syhwi5WcKBYOLIpCmzC+29u9QYqvD/FRVo/Ulo05e/U3+hzXHcUwayMI2zxg+VhnUEdLgpmFtjr0rhVo21ZI4M/JeNYfLYvnZmzHLmULYWC2Ka77ja1tdaKtDmMrNfiHFoWVFzhgmbyhWXcj3SV/Peq9aSlK6LmGmoRakYJeIw5QVP1QrxsWJ8vusHCgfLptqDURP30OfyJjkji2BixImxD+GI9VuHkLMbgaKlhbe562ocVaycbRZ2U8VaWJJcJ4coZFcKxKMVYXU6i4uOjAVPRVJu1RtdVqUZuaXhVyBxHOssZKyYYKw3Bcg/wBmtWPZVOavGpdeX8lR4uSdnErOCZMdxBfpPuuT5b2BsCUS+mn5/OtCqnhMI+53XH6sjg+9qePYtON5L4acVEGRFYo5EANlky5fMVv9W+3W+t7VlQ7Sxncys21deLl0v1/Ny53NO+xyv2zcEw2FxMa4YKmeMs8anRTeykD6txfT0r6HsTE1q9FurrZ2T5/8IqsVF6HR/ZpzD9L4UTP52gzRPfdgoDKfiVIF+4rC7TwroY1Knpm1XS+5cwjlKUcrs7lqw3CAUUyFy9hc52FuwFj09fnWfPEtSeRK3ki1PEtSeRK3kjFw9XWRwqozZ7SSMxzEAArZQPsn0F67quDgm20raJfPXzOqrg4JttK2iS9dfMmqpFIUAoBQCgFAKAUAoBQCgFAKAUAoBQEDzt/orf1k/Or/AGb/AJ15MrYv/GcbxnM0LDKjyDzC7KmpXrl9T3tWlUxcJK0WzNUbHiHmCKN9XnKlfdkW5BvuCelr6VzDExhLd26ho0OYuKqzxSIEkUxkASLcA5jfS+h0qLEVlKSktVbiepWRNcpTFoddAGNgNhck2Hp2q3g23A5kXXlnhom8c650Q5PRmDAH4i2lQdpVZQpqK/2LODgpSbfA4Th0AUaWNhcW69b+tYJpmWgFAKAUAoC6+xnDk8UVlFssUpcjqPKoB/WI+6gO68U4bHOhSRQ2hsTuD3B3FTUK86Us0XY4nCM1Zo4ZNpKqtuHUMD3DAGvtE7wbXL9jLitbMuHMWJ4wMVIYIc0Qe0beFGTl0+sTfvWPhodnugu8lrbVXluXpOpm0WhXfbScP4Y8C3ifSpPG+1nyLv6ZbWq32H3ufx7ZVl8rntW1tDc9j6FMA5INpJ82X7SoFFr+rX+71rnti0sSukbeTZf7PpOzm/Jfc6qMTK/83GEH2pDY/sDX7yK+c7unD3pX8vue93Th70r+X3MGF4b5z4iBiDnWXYkncEA6WPTa1q7nX8PgduDX5+XJKlfweB24Nfn5cl6qFMUAoBQCgFAKAUAoBQCgFAKAUAoBQFf57/0N/iv51dwH+b4P6FbF/wCP0PnzlqGBm/TOVIKFLG1zf4H0qxh1Tb8bttYzn0JvnKKE3ZnPjhVyrfQjN2t8etWsZGnvfxHKNzkfhBxESqt85LqSDYZbgm+hsBfeuaOSNLPN2O1GUmooumA5VVXZQ7GIAEyAXsbWH6o372121r1YpQgml4nwb/P+6Eqw95Wvpz/PyxO8nYJ4ZZ0ca2jII2YeexB6iq/aNWNWnCUevw2JsLBwlJPocA43HkxOITYrNKLdR52t+FqyS8adAKAUAoBQHTvYNHfEYp+gjRb+pZjb8KA63xrENHh5pE95I3ZdL6hSRp8aloQU6sYvZtI8k7Js5NxjlTiE5ado4nLIrkxHL4lwNkJ0fuNAbG1fUUMfhKSVNSas7a8Pjy5FKVKcnmsaeH5pXDwLgpcLijG6yDElkKzGRrZDHc6BLWF7HY9Ne54J1ajrxnG6ay2ellvfzO4TssrTK9yr7OsXjpQXR4oL+aWVSrMP6KnVmPfb1q5jO1qGGhaLTlwS1t5iNNs7hAkGFCwwQMwgRFJBUBfsgs7AFze/fXfWvhMRj6k5yvd8Xtx/NiWWLlBd3FNpb7aX8/oTmDxSyoHW9j3FiCNCCOhBuCK4hNSV0d05qccyM9dHYoBQCgFAKAUAoBQCgFAKAUAoBQCgKD7Qec5sKWSBAQvhqzEXbxJczIqDa4RGJJB3Ww7SQgnuQ1ajjsaXHZsWvDkxExYq5QywuAHQNYCxAGoa+/QjQEGrGFko1dOpDiE3TuznqcnEEMk4toVOTXuOtaKwL3UvkUMyMuL5XllbNJiAzWtcp0++upYOcndy+R5mRcOSFXCKIWf9G587Zdbn8l7jWvamEapeHWS1X59CWjUSlZ7MniZ8JiAqP4iNeTVtCp95mPQgD3v/AMrj+1iaN5KzWnx4JfYl8dKpZO6epK8qcQaWWfUZFy5ABYAEvtfXXTT8qq4+iqcIc3v8ibDVHOUuXAgvbJwZWwDzJGoeORHZgoBI/mySdzYNf5VmFw4XQCgFAKA2OHYMzSxQqLmR0QfrEAn5C5oD6mweCjiFo0Vb2vlUC5Atc23NqAgOaeHY6ZwIJUWAplZTobm4Yk5TcZSNBbrWlgq2FpxvVi3K91+XIK0aktIs8TcME0wRZWVo4EAeNuoZgb2Oo9K7jXdKk5ON05PRroRyhnlZPZcDf4EJFkmilk8Xw/DKsVAPmDE/kKr4ru3CFSEct7/IkpZk3GTvYkuJTskUjouZ1UlV7kDQaVn1JOMG0rs7qylGDlFXaRW+DiXErK48NQ7xuykP7xii6q409DVOjnqpy01afHkupn4fPWUpaK7T475V1MnLOOcTHDhLxjxnL63DeNIoF/Wx31r3DVJZ+7tpq7/FnWEqy7x0raau/XMy01eNIUAoBQCgFAKAUAoBQCgFAKAUAoBQFM5hiWDEPJKckMvhyJPa6wYiMMgz72RkIFzpowJFxXa1RHJWZVuH81zYyOXAY2NZZG8sbQsP0jZrXKrfyD3i4sLDuRU0X3bzR+ZC26icZF4h5Kw6qq3kNgBfN2Fu1TrtKslbT0HsdPqev5HYfvJ+1/dXv9TrdPQex0+o/kdh+8n7X91P6nW6eh57HT6mQcqw5SmeXKdSM+n5eg+4Vz/UaubNZX8jr2WFrXfqbnCOCx4csY83mtfMb7Xt+dQ4jFTrpKVtDulRjTvlNriODWaKSJxdJFZWHowsarEx8ucX4Y+Gnkw8nvxsVJ7jdWHoVsfnQGpQCgFAdF9i3ADLimxTD9HACF9ZGFv+lCf2hQHcaAxYrDiRGRr5WBU2NjY6b13CbhJSW6PJRUlZkJhuXvoySnDN+mYAAvqBY32At31q7PG9/OKrLwrkV40O7Tyb9TJy3g8QhlkxJUu+QaW2UEa2Futc4yrRkoxo7K/zOqMJq7nuycqiTlTxeAmw7DwZLJIwRfNlOt8oIKONNgwsbAA3teqM6c6b8L0en5o/UzJ0qlF+B6N2+3B+umhMcD4X4KsWILta9r2AF7C51OpJJO5JOm1WKNLItdy3h6Hdp33f5+dSUqYsCgFAKAUAoBQCgFAKAUAoBQCgFAKAwY6FnRlRzGx2YKGt8muD86I8ZE8B4A+GZj9IaRWLEqYo11Y33VQbDoNq6crnMY24k7XJ2KAUAoBQCgOY+27gsJgXFnyzqyxi3+sVifKf6urA/EdaA4vQCgPwkDU7dba6ddOtAfUvLvC4cNhooYB+jVbg9Wv5ixPUkm9ASVAKAUAoBQEdxLgUE7Bpo85AsLs2g9ADaoamHp1HeauV6uFpVXeav6m9DEFUKuwFhck6D1OpqVJJWRPGKirI916eigFAKAUAoBQCgFAKAUAoBQCgFAKAUAoBQCgFAKAUB5kcKCWIAGpJNgB6mgOC+1bm9MbMkUDZoIbnMNnc6Fh/RA0B63PpQFFoBQCgO3eyXnKOWBMHM4WeIZUzG3iIPdt3YDQjfS9AdIoBQCgFAKAUAoBQCgFAKAUAoBQCgFAKAUAoBQCgFAKAUAoBQCgKfzh7RcLgG8Js0s25jjt5b7Z2JAX4b+lAUfE+2mYn9HhYwP6cjMfuAH50BH4j2vcQb3VwyfCNifxkt+FAVjjnNGLxek87sv2AcqfsLYH53oCIoBQCgFAB+WooCz8J9oPEMOoVcQXUbCYeJb5khv8AqoCbh9seOHvxYZvgrr/3mgJPA+20j+fwmneKS5+5wPzoDpXLPMuHx0Xi4d8wBsykWdD2Zen5HpQEvQCgFAKAUAoBQCgFAKAUAoBQCgFAKAUAoBQCgFAKArPtE5oHD8G8osZW8kQPVzexI7KLsfhQHzM8zOzO7FnYlmYm5YnUk+t6A9KaAyqaA9UAoBQCgFAKA/CaAxsaAxMaAluT+Zn4fikxCXKe7Kg+vH1HxG49R6mgPqXC4hZEWRCGRwGUjYgi4P3UBloBQCgFAKAUAoBQCgFAKAUAoBQCgFAKAUAoBQCgOCf/ANAY1zjYIifIkOYD+k7EMfjZQPvoDmatQGVWoDIrUBkDUB6vQC9AL0AvQH4WoDwzUBjZqAxM1AYmagPor2HYx5OFIHN/DkkjX0UG4Hyvb4WoDo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08" name="AutoShape 4" descr="data:image/jpeg;base64,/9j/4AAQSkZJRgABAQAAAQABAAD/2wCEAAkGBxQTEhQTExQVFhQXGRgZGRgYFiAZGxscGyAYFxkhHhweHiggHB4nGx8aJDMjJykrLjAvHx8zODMvNygtLisBCgoKDg0OGxAQGy8lICQyMiwvNC4sLCw0LCwvNTI0LDQ0LCwsNCwsLy80LywsLC8sLCw0NCwsLCwsLCwsLCwsLP/AABEIALQBGQMBEQACEQEDEQH/xAAcAAEAAgMBAQEAAAAAAAAAAAAABQYDBAcCCAH/xABJEAACAQIEBAMEBgUHDAMBAAABAgMAEQQSITEFBkFREyJhBzJxgRRCUpGhsSOCksHRFjNicrLh8BUkNENTVHOTosLS0zWU8Qj/xAAbAQEAAwEBAQEAAAAAAAAAAAAAAwQFAgEGB//EADgRAAIBAgQDBQcDBQACAwAAAAABAgMRBBIhMUFRYQUTInGRFDKBobHR8FLB4RUjM0LxNKJDU4L/2gAMAwEAAhEDEQA/AO40AoBQCgFAKAUAoBegF6AXoBQCgFAKAUAoDQ4pxVIB5tWOyjc/wFT0MPOq9Niehh51XpsQTc1vfSNberEn8qvrs6NtZMvrs6FtZM109osHixxMjXcgZlZSgW5VmY3GUBgBruTpe1Z1amqcrJ3RXq4GULtO6LdDikdnVWBKEBgOhIDWPrYg29RURSaaM1DwUBWOb+Y58LJh0w+F+ktKJWZBJkYLH4d8twQx823pQGblTmtMb4i+DPBLFlzxzR5GAbNlI7jynWgLDQCgFAKAUAoBQCgFAKAUAoBQCgFAKAUAoCq85wGSTDRg5SxcX+QNavZ01CFSTW1jmRCRcMQAMZS4IBAzFV818pci5UaHS1yQegvV6WIm24qNvm9N7Xsn9LdTyxrjhDf7xF+2/wD4VJ7TH9D9F9zyxGuSCRmJsSLgmx+FWVZq9jwneR2P0rc/zb9fVaodppdx8V+51HcguK814mOWQfSJAPEkCgKGNgx2AUmwFWVhsJGnFyhq0ub4dCvKpJPcxQ82YphcYh7fADbe4K3BqSGDwk1eMF8zzvJczbwnHMY9v85ZQWC3a2rHYABSSfy615UwmFh/8d+Pw9T1Tk+JmxXF8WoYriZTky57qoHmAN1IFiLm1tDXEMNhm0nTWt7avgeuUuZeeVsaz4NJZWLNZizHfQt29BWFjqUY4lwgrLQsUrySXMp/EcdcvLIwA3JJ0A6D91ayUaMLcEfTwgqcVFcCHn4zskcb+M/uJIpQEbl26hB1uAeltaglir+GK8T2v9T25hnhEAzAl8QQzM/UgbsV2suyL3t6mvI0bSUV7z4/f9jipNU4uT4F34PL43DwMOJAyPaQEZZJCrB5Llt2cHU31udRuM3GYZ0KmX4mJKcHVbV7dVa3w6Ehy3G8EEjTkhEF9RlFkXzsFuSim18pJO+17VVRHUab0IwYuKZfGxmKMYIzLh45vD8JemfIQ7PYjNc2B0A0uYquIp0vfdiCU4x3KHw/mWbDY8SYueOeHDrMIo4S0k2WYoASG89rhB5jfXS4qCnj6NTa9ubVl6vyPI1Ystns+5qTG4zF4jw3gDJh41WWwLFDMTbofeGlT+0Us2XMr+Z1nje1y88V4lHh4mmmYKijU9T2AG5YnQAak1K3YkjFydkQPL0+KMr4jFv4cc1lw+HI1RdwZDbSQjpf06V1CE5JtcCeUIuNoK9t3+cCxy4lVZVJ8zXsNzpqT6D1rqMJNOS2RDGnKSclsjNXBwKAUAoBQCgFAKAUAoBQCgFAKAUBWObVczYURkB8z2J2Ggvf0tetTAOKp1M22hyyDYyMn6CSDRlv4KeCbkNluxA097rV5ZFL+5GWz955uV9Neh4eMuN/2x/+yv8A5V7fC/o/9X9hqUvmnmAYZZDdXnWxKFtSGbKTcb611iMVGlDw76adAkT/ALPeOrNLiGjDBoYpAcwFswCnTXUXqpi8Qq1B24NfuNjmuJ4pMyxyGRs752Y9yWJNcutUUIWk9n9TNnN7mXB4+TKhzkkygG/UEC96kpYiqknm/wBj2Mnb4l7wKF/BC6tHJqvWzMhzAdQLWPawrXqtQzuWzX7PT7fEsLWxZ+ejh44VhjsZSynfMyqPUkkdBaszsvv6lR1J+76XZJVypWRNcqR5uHKvdJB95YVRx8suMb5NfsWMNLK4vqcrw3GvpRKZ7FpGVIcu4jswLuLlVY7m3oO5LEd87X3ei8up9Ne5tJYuuIEdg751JfNJK2VkjVR9RLFm30GptrXfFVEt3fq+Xkh1N9sE4BJZLv8AzpIOvYL2VRcAfPcmtHDRULylrJlLHRrSh4JRjH/a/ItPBhKMPLPFPYKXJQqGU5VB+IPzqpiXTdaNKpDe2t7NXMTF1XUqTqQndLbirdDDzdx4zRy4aI2R0ZGfqcwKnL6a718Hje2HGeSjsnq+fkVamId7ROZ4Xl1MQMR4s0xMjeePNrEwIbS9+ux2KkVTqY+dKUHGK02f6vzjxucOo42sv5NmfgsKyqI7+M2QHYlY1yXLG1xcJlF9yfQ2hjiqsqbc/dV/i3fb1u+h4ptrXYk8XjGYOIlcnzDPplBHvZbm7MNbWFr6XqGlQjBxdRpbacel+CT43e3A7p0YxadRry49L8EvN7cD85W4kTiYmxGeWCPMyQu7SGBvLlkYsSPE3sp2BuLVvRx3s6SqO656Wd/0pcFz+BpVa3c07cdLtWV9/dS4Ln8Dqrg4kyKJB4VktZQb5hmvc9a+ko1YRpwqRV763uS05xpwjNK7fUxy4B4QZBMzMciklAzWuFsOvW9u9SxrRqtQcUlq97Eka0aryOKS1e9iR4VMzxBm3uw2tsxXUdDYVXrxUZtLp9CvXgozaXT6G3UJCKAUAoBQCgFAKAUAoBQCgFAKAgeP4SSSWFoTGXiuxVmto1gNBrY61ewlanCE41L+LkcspnFeMxYWU4Zmw0El1ZvfkGxy5iylRob1cWIpSeaTk/gl9COU4xdmSnC4sViIxNC2HaNr5W8NQDYlSReMXFwbHrR4jCLfN6v7nau9jn3OvJEj4mRpbKXRRo1gbEMSPJ3FrV66EcTecHpax7exafZnyi8X0mQMhWZZB7+YqzACxGUf4tVbE2pRlTd7tpjc5viuAzKFjyjNGXVrMLXDEaelW/Y60qcLLhz56mbOm9j3heEShUBAFpAx1GwAqSngq1kmv9r/AAPYwaViRn4ixPkXQZtSpYnK2Q2VSCNb6n99Xp4qTdoLn1202LGXmeFx8gIuBbMoPkZfeZU0JYi/mv62NcrE1E1fpwa/NxlR2/kf/Qof1v7TVg9p/wDlS+H0J6XuorPH+SxA82JwzrFG93mAQFl6sY2J8o62sddqhw04wum7X42/LGzhMWrZJvyIbh2CyWLKUyjLHGd4163vrnbcn4DvfUw9NWUvTovuaKs9UWPhnA5JSMwKx9SRuPQH86VsXCmtHdlXEYmnCLjo3y39TPznho444o0BXeyqbLbqSOpvbX4181j+262EV42cpc1eyPl8SopJLTyKzDhXf3VJr4OUknqR0sPUq+5G5hxvBcxBkiuQNGtqB/WBv8r11DEOCtGVvzkyR4XEQ0yv6mLDYZIxZFVQdTYbnuTuT8a9nOU3eTuVm29zWCPHosfiLmLIQwUrmJJDXIutydRfTS2lWc0KuspZXaz0bvbircfPjxLN4VNXLK7Wejd7crcfPjxNjBw5EVSbkDzEdWOrH5m9QVqneTcltw8uBDVnnm5Lbh5cC2cocRZSYlUMW1F2y7b62PT99fVdjYujOjGhKVpK/C/G+9zQw1WlKnGnKVmr8L8blg4kJ5Y2QRBSbWPibWIPb0r6Gj3NOak5X+Beo9zTmpOV/gbfB8M0cKI/vC99b7knf51DiJxnUco7EWIqRnUco7G7UJAKAUAoBQCgFAKAUAoBQCgFAKApfD4saOKPM2GIwzqyZvEj8trZXyhs3mygEW7VI7ZSFZs97aFU9rUuBbFoJSPFWMB7B72JJUMUPa/rr8K6p5raEdbJmVzqnCpI2hiMOXwii5Mvu5baW9LVE9yyrW0PHF+GJiIyj/FW6qe4/hU2HxEqM80f+hq5RsJPLgMQQ4up94DZ16MvqP4it2pCnjaN478Oj5fnmc7MtEfLOClHiiIMH8187a5tSfe71lvH4um8jla2my+w7uL4Hr+R+D/2I/bf/wAq8/qeK/X8l9h3ceRz7mHl2BJcREY1TUmMsWswcwSaa2IB8Ub7j1FQPF1nvL5L7HuRFDfA+FMyDKTmjtlHTPG/roFB37VqYV5lF87fVXIp6H0PyyijCQZBYGNWt6sLnf1JrNxrk8RPNzZLD3USdVToouNi8XFsoNs0lr72t1100tW5B5MNfobtOXd4ZPkjPyhxedXkhxkzSsXcJJ4aRpZSy28utyVbcW006XwVfiZlanFpOCsYOanzYkjooVf+799fJ9sTcsQ1yVv3Meq71kvI3cG1tAAT5Qva5BJv6AA1iUIJq7NzE15Rm4RXJL5/YzYlSDlfKbgkFRbawIIJNtx1rqtBZbnuHqzU8sioYxPO1u9e0/cRh4xJV5pczBXZWN7DcPLITb3h5GBuA41yt2LDQX62q/RwmeDb47PryfmdqLa/NyUw2EyTq8am+dSADYLGAA7E7akkAehq/ToKFdTprirdFxfx29SRRtO65/IvdfSl8UAoBQCgFAKAUAoBQCgFAKAUAoBQETzVxkYPCTYgi5RfKO7HRR8MxFdRV3Y5nLLFs4hyrMs4xZnCmaY3OIlTxIlFi7K4zAx3IFnF7WAq06cn7q0RnRr01fO7Nlg9jHNgjD4OZrJYyRE9De7r875h+tXM6Upvwq7JKOIjTjabsjqbcfwwBJmQAakk2Arl4SstXFknt2H/AFo0OL4rB4mPKZk7o4N7X2I7g/jU+GjiKMs0Y+fVB43D8Zog+XeKnCyeDKbxObqw90X0zA/ZPXt99aGMw6xEO8h7y4ft5k1OpGSvF3TLnxGQiMlSRqtyBchbjMR+resWik52f4+BKyM/yic4TxfLuGsviFds1tsl/rWvbW1tatdwsubLr8bX5efS/wA9Dy5T+eMI36KcsWD51LGwvZiyaDT3T9wFbHZlReKkla1n8tfmV6q4lx5KlzYKH0BX9kkVjdpRtiZ+pNT91E5VE7KjwGPPi3f7Jc/eSB+F618VLLh1HnY2MVLLh1HnYx8VxUaSSTYbANipI3yuysAokNgcoY6sLjMVGl9TvWMyhFNrLKVkR3EsSXxDh0aKUBGaNiCQCLAgqSGUkEX7g18r2rRkq8pcJfYysRB06inur/Q2IsWove/S1twRsRWJCnUgrGjVxmFqScm3rbhtY/ZOIg6ksTa1yNh6AC1KkKklYUcZhqcszbb8iIxAuxPQ7VLGDjFJmViKiqVZTWzZt8O4IZVLXsP8d9/8bVoYXAOtHNc8hTclckMBCEzO3hLkGuRWBIGvmJPbW1j02uK0aMMibllVuSfz+1uXNHcFa7dtDPK4eSNSB74XzgsMws1jYizZSCDYj4WqVtOcU+dtddfhs7bPU6bTaRbVkBJAIJGhHbrr8rVutNast3PVeHooBQCgFAKAUAoBQCgFAKAUAoBQGhx7hKYrDyYeS+SRbEjcHcEeoNjXqdnc8lFSVmcBxXJE6O6pLGVuVuSykgHqACNwDa9a6ws2k1xPnHioKTTT0ZNcuctfRiZHbM5FgQCFA3Nr7k6VZoYfI7t6lavXc1ZKyNrjLgtFEWyqzB2PlGiFSti2hvIUFrG4PSva7u1BnlFWUpWvw48fLpc0MPIiYsiEx5R+idAGEmZjmLG/vIhA12UMwqGLjGr4NtiWSlKj4733T0tb9m/nodTwnCExOCjVtGAOVuoNz+HcVVqYmVDEya24o3MAr4aJpcNx8iBsHMDnFghH1kuMwBO/lvb7txU9ajCbWIp7cej4fPf12Ld+BJnAktn8I5Pd6eLkOuXf3L9L5rabVW75KOXNr8bX5+fyvqLGvzLgDJgHBBvGS6A75VJIB9clxUmDrKni0099H5v+TmorxPPs4lvhCPsyOPvs37697YjbEX5pfY8o+6WTEYlEGZ2VR3JtWUWKdOdR2ir+RV+VcbEniF5FVmItc20Fz+Zq7jcRCbiou6RrY7D1pZVGLaRUZODePC3DsLiHhxolfETh2cLICSMysosVPkYZfnrWdbgivnyS7ycbrZdDYVoJsSkkUkkssMJw+Ila+V3QqFtcAFrhySPTuKye15R7uMb63+hndoNxpKMtLu6XTX/hvlK+esYwTDlmCjdiAPnXsKbnJRju9DpK7siUx+HR1mjQG8OUjTooyv8AxrUxEKc4VKVNa07NeSVmWJJNNLh+MiMLxB4gQtrf4+8Vn0cXUoq0SKNRx2HGJm0XRVZQzBdszHM1/mALegqTGVpq0Vomru3N7/nkdTb2JLlNHmneVvdFiexcDKv3C5q/2V3letKrLb9+BLQTlO7PfNHHRgpja15VVieoykqTrpqLWvtY/Cvu8HhfaqSv/rf8+51Vm6c9OJYuAYuSXDxySgB2BvlBANiQCL62IsRfoazsTThTqyjDb8+mxYptuKctyQqA7FAKAUAoBQCgFAKAUAoBQCgFAKA5djD55P6z/ma+pp+7HyR8XV9+Xm/qT+OV3hyiKS5KLlIGVCq5iV9GG5vas+k4RqZnJcXfi7vj5GpWVSdHKou+itpZWV7rz5mueXoJUSORXdpIy4ewKLodj0NjuCNhtSrWk227WTtbiKOGglFK+aSvdbeXUr2HwqR3CgC+pN7ljtcsblthqT2q/CnGOyMuc5S3/P2LtwDjkCQKkkixldPObA69D1rKxeErTquUI3vyPoezcRTdJU76okuN8IXEoNcrjVHG4O/3VWw2JlQlzXFGk1cx8C4kzXhmGWeP3h0YdGXuDXWKoRjapT1g9unQJkq6ggg7HQ1UTs7o9Kbyg30VMcjbQOzfFQun3hRWr2rPvFTq84nOFpOdTu1xdvUrs+LnnVsS4Ypexb6q32AHbUVhu71PtKcKNBqhF2fzfU8YgOiI7IQj+6e9eWJIThOTjF6rfoZcKBFiEjxcANxZQwGZc22VgbgEixF7emleVJ93Bya2Rn4+NOrhp16Tu466cbcH+xpc2cxHBkQ4fDxs+TOsYuq2LFQERRdzcXO2m51rBp0XipOrVlZXt5fZHxKTryc5sg3i4xig1s8MZQZWAGHysbXDDzyEDUaEX0qZRwlJZrXs9d5fPRHVqUNbX+f8Fn5K4RNhJA80wkvkBVc9swuC+Z3JLEHWwA0GlV3iqbrQlGNrPps9LaLhwI+9jnTSOj8TIjjlkA1Ya+v1R+dbmKcaNKpUS1a/gu1LRi5FBZK+NtpYzDa4VhDLKLgsouWJ1Av3rtUqlby4vgr8S1hI5qqurrUu/CsIsUYRBYC/zPf519b2dFRw8Ulz+PX47roXu7jDwxNTiHL0U2IhxDXLRH3dCrWDhbjuC1x8PhbYpYycKUqcdn/H2OHBOSbJeqp2KAUAoBQCgFAKAUAoBQCgFAKAUAoDn/C0DYuzdXfTJmB1NwR0FuvSvoa7aw91yXGx8thoqWKs+b4XuWL6RiPpfh5P0G3u+XLl3zd76W/Cs3JQ9nz38XnxvyNbvMT7Vky+Dy0tbn5/8ILjmOkSSSJHYJtlyhAPQdxY7/Cr+GowlBTkted7mbjK9SFSVOMnbla1vzmVyeOxzj797fxXuPnWlF3WX8/6QUqilHu3/wB+0uT+DPDYaV3Vo4zJYahfNY79PiCD1+Rt6qlOEXGcref56mjh8N/YcU9+K3LPwDmSWLyYkM1zc399ewsdx/jWsvFYGnU8VHT6MR7TVKp3bu4r1+e5ZcVAmJVZYXAkTVJB07qw+ydiDWbCcqDcKi0e6/ddeRrU6kKsc0Hc2+H4vxFNxldTZ0+yf3g7g9RUNWnkejuns+f5xJSv8YmggxE/jMAmIgAKgXYlM4awHdCPuqw26mGjH9Lfo/8AjPKc3Sqqa3Vn6HLW4m6I0IkbwSxIB0DW2JHQ7ad6oThKDsz7jCVsPjLVoLxLTqun8n5iOMOyKjOxRPdBOi37VwW4YeEZOUY6vfqWfljhWKxky4ibOUUeVn0zWva3oN721qriM9WDhT1vx4Jfv8D53tfFUaVCWFwyV5b22S4683tZbGxzPyaMXj44GkC/5nKc3h5iCZEW66jKwvvXuEwaoxs3fifMUaORWbMEfsYjBQ/Sr5FK2MCkPe+rjNqwvo2h0GulXbLYnMfBOQFwOPw0ImMgkgxJzGMK2jQbkHze8bX2qpicHGvFxvb+CKpSU1YvuI4NK4CtPdR0K/36/OqNTs7EVI5JVbry/nUhdCbVnLQ84flhBq7FvQeUfx/GvaXY1Na1JN/L+fmexwsVuzDxziXgAQwAKbXJA2HQfE96+lwGApuG1o7JI2cDg4yWaS0M0MZa8odhnQWFzZbje2xNfE18ZVox9jmrqEnfXWVns3vb79DqTUfA0tH6m5wufMWXU5dCSLAkbkVf7PU4Vr6KM1myp3yq+nlf/pBXhZJ8ySrbKooBQCgFAKAUAoBQCgFAKAUAoBQGjxnEtHFnUhbMuZiLhVJAZiLjQDX036V6jyTsjlcuJmeSVUtnDW8qEsS5uoK5rxll1CknTXoRW3HErKtVsj5ieFqZ34Xu/mXH6fjbW8JrX+xpltly27db3vXHc4W98y9ePMsd/jbWyv04Wtb9yH/yXP8A7KQ/FSaue0Uf1Ioey1/0P0I3F4Odn8FI3zDUjKb23vt7vr3qzTq0Yx7yUlb8+ZewuG7vxzi27Xtb81/Ys/D+EvhIRiokLSgfpY2Grr1C/YP1tjesutiY4mr3M3aP+r5Prz5Gth8ypqTVnyLFhJIsZCkhS6sLgOuo6H8eo3rOqKphargnquRLOnTrR8auaf8AJ3w2z4eRo27HzKfQ31qb23OstaN16Mpf07u5ZqEnF+qMHG+LnDJ4sqBZh5Vym6yDt0IA31GnQm+vCjF+GLvHrui3CpNaVI2fTVP7fH1OZYyZnleSRryMsjEk7kF0AHYBRoPQVKtFZbHpGzhlOHe2hLgE6A6gH4b1Uru0/gaOCdoMycvYxcNOuIKiREMl1YXuoyKCL7N5xr/GqzinuaVbE1KuHVBvz6/wjvGAxiTRrJGbowBB/wAbH0rsxGrOzI/jPL6zyJKJZYZUVkEkTBSUYhipBBBFwDtfSh4QHHcKuEQvLxLHbEhVZCxA1Nh4f4nSvG7FmhhKte+RaLjwK1y/znhROZf88nkVCoM7rmRWKlrKAq6kLrcnQV5mL9Psh1FpNX5WZuYz2iTJiI1hCTxSSWCMCs9mPuqqgiyb5juNOldpXtqtfU8n2Y6a/uOz6aotL8Vxb+5EV/VJ/FtPwrTWHw0felf4/Y5WGw0Pelf4/Yg+JpKHJmBzsL621G3TTpV6i4OH9vZF6i6bj/b2RYXx4SMsQLCwSxvm0Fvhrf7q/MaPZ88Vio0Yt5ndzurZXd5t97abbtmeqLlO3r0MPLeIklmZ2OiqRoLAZiP4V9q+zsNgaOWitZPVvVu3/TrGwhTpKK4stFVjKFAKAUAoBQCgFAKAUAoBQCgFAKA0eMYVpI8i5T5lJVjZWUEEqSAdCPQ9q9TPJK6KjzJwWSLCYqX9GSIXYFWZWjKqcpDhc0rAWAZrEAW6mrGGWatCPVEUotRbOYcu4qSSLESyzcQlMbQqscE7Bm8TxSTqGvYJ09a+oxMIRnGMYwV76tLhb7lWi3JNts9cTTEjiP0KLF4pQzwqpkmclfESNzmsRexY9BtXlJ0nhu+lCOz2S4NiSl3mVNlnx/KWKXCwyrjZQ7C9zNLraOSUgjPYaqLWGnrVGnjKLqyi6asui5pciZ05ZdGT/sSxkkuDlaSR5D45ALsWIGSM2uSdKqdswjCtFRSWnDzZ1hm3HU6EBWQWD9oDlHNXEziMQzJZsl1QXt5FN2e9x9ZW26Wq5TjljqRSd2QEY0tZXFrDNqM27sD9kDfpe3epDk18fIxEQygg5rZh5XsRYW2XTRbW7daqYj3jQwnuPzNUgswyAXJPhqDlBVrqVGo84Y2IJufWoS15l/8AZxxch2wuYDNmcaXyuMpkQEGx0IPyauouK3RBVjH3mi74+HKju8shCqSQpC7a9Bf8al75R2ivr9TmjLPNQjFau3P6nGubONiMsjpI7yo3m3AzZlAudTbtVSUnJ5mfSzmqce7itDBxbGrDHGEjLzsqJouxyg2Y73/o714dd9lSstTDwjDy4WRcSWviQb36DoV+BGh/CvUyaGGhVi1V1zfLyO+cPxazRRyr7rqrD4EXqU+Mq03Sm4S3Tsa/GcBHKhMhy5QTn+yOvyqehiJUXdHdCvOlLw+hzPhONMkXEGXEQMYfFkjVLNmiQExswB01/Ou/bFOWeUU5RvlfJM1ZYmzjeO/yubeI5ykwmAwEiwsWxCq7uiZlJ0ump0ZumvTQVWq151PFIqSpuvVlmex0nAYgyRJIUZC6qxRhZluL2I7ivDPkrOxsUPBQCgFAKAUAoBQCgFAKAUAoBQCgIPnj/wCOxn/Al/smrWC/8iHmvqcVPdZzv2UcNaHLI1gXtPJmNgkeWWLDrrs0jO7a/VUd61+1KqqXiuGi6vRy+Csl5lehDKiN9pWClwuNg4mqFfFMblHs3hyxhRkbKbEFQNj0bXap+zqkK1CWGb2utOKfH86HFdOMlURG4j2l4poUh8OAKgIBCtfVGi6vbZj87VNHsqipud3r5c78jj2mVrWL37CB/mU3/HP9iOsvtz/PHy/dljC+4dJrFLJH8fxRiw00g3VGIv3tp+NdQV5JHj2OMRoBmU6gXC3O2dSRc/EAdr3q+QmX6KzfVkF1VQCAijUAXdjYrm103NeXBqcSQOkcdx5cxuTlDhPfsx0Bte1+n3VUr+8aGDdovzMJgKm7iTLnViZFyhbaklrkFiO2/wBwqEs35HvgeKMOJimH+rKMEva2exYfslrfq32ry5PDDd8rZkvN/tudC4hzHPMrIY/CQ6EFTm+ZP7hXEpMu4fs+jSakpZn5qxS+aeN/RwigHM53AuVUWDEA6FtdOlcotVZ20IDFcU+jtlQBp79dVjvcXYXs05BszbdK9IM1tja4PimkhcuSSJH1PbRvuF9qF/CSbWvM6vhOKnBcPwwMZeTwr5drAAFix6AXFaOCwnfvV2X32Pje1cQvaZyjrdv5Dlzm84qVsLiMO0TEOBfVGy5c6m4BDAMDbtVnGdnKjT7yE1Jaeeuz8tCnSquT1VilcH4OPovGmgPgPFiJwroNfCj8/heiG1rbVjR4mzUn46alrdI9YuGReD8PaSVpTJisPIM31A2yj0H76P3UeJrvpJK1kzsdSmaKAUAoBQCgFAKAUAoBQCgFAKAUAoCF50IGAxZYZgIZLre1xlNxcai40qzg79/C3NHM/dZyfD+1JUEijARESNncNKWuRlC7psoVQB0Cit+XZDbT7x6aLT+ePEpe1LkYeZPaU2PgbCvhEXxCoVvEJyNcZWAyjb411huy1h6iqKb06b/M8nilKLTRpf5FwwTKUubHzeIua4Dm989hou2W34mrXezve5j99Ubvf5fwQ3C+E40yOMIuIYo7IWhLKLqbasCAO+pqStVoJLvWteeppUVOSvDidH5fwHMQteVFXtiGWQ/9ILfjWLiKnZj2T/8AzdfX7F2CrcS2cchxJ4fiFxLwFyht4SsouNfrMb7Vl/23UXdJ266/RErvbU5qZNC2oUm9wA1rgBlZT0uBb++pjg9xg5rBSzhozdtCTsFAvZVsb/q9AKA1sa4KxqnmIEmRb22FjY281wSbWFyBbtVTEe8aGE9x+ZouwBa11yhAxCh1bQBWKk6Md+vfTWoS0ZIo2Z447HM7xIob3zeQOzN21On916Hmlrn0IRXpm3scr9pHIkkgDwDNlJKjsDup9NrH7+9RuNjfoYyNaKU3aS+f8lC4LyswfPiRlVTcJmF2PqQdB87mub8C/ToN6y2Nj6SmG8qgS/pGcqdFNzexI9LCtnAdjVa7zVbxj838Pv8AAz8b2vSwsHTovNN8to/Hnyt8S7cP56wfEsuGxaNhpSbRsHupJ0sGtpfTRhY1oz7OxGBvVoPMuKt+32PmG4VdJFs5a5QgwTGYsXmby+I50AYjRRsL+UX3NvlWbi+0KuKWRK0d7LpzJqVG22rNo4fDRLjEEICtd5VH+tMgsT89RVSGHcstv9i7GnObg776LpY2W4Nhmiiw7RJkiyOkf2MvunfoahcNOhFmmm5fC5K14RCgFAKAUAoBQCgFAKAUAoBQCgFAKAh+b4w+CxEeZUMkbxgsSFzOCouQCbXParODv38Wlezvp0I6rSi7s4Z/ICX/AHnCf8x//XX1Xtq/RL0X3M3JH9SH8gJf95wn/Mf/ANdPbV/9cvRfcZI/qRPJwrF+Hl8fAlrWz53+8r4eUt62+VQOtC98kvRfcr+x0s18/wCee5a/ZsiYHDyx4jERM7ytJdGZhYqg1JUa3BrN7RhUxFRShB2Strb7mlRqU6cbOSJbivOKi6wLmP22uB8hufwqOh2Y3rVdun8nNTGJaQNE8aw2Fyy8Rn/Syhwi5WcKBYOLIpCmzC+29u9QYqvD/FRVo/Ulo05e/U3+hzXHcUwayMI2zxg+VhnUEdLgpmFtjr0rhVo21ZI4M/JeNYfLYvnZmzHLmULYWC2Ka77ja1tdaKtDmMrNfiHFoWVFzhgmbyhWXcj3SV/Peq9aSlK6LmGmoRakYJeIw5QVP1QrxsWJ8vusHCgfLptqDURP30OfyJjkji2BixImxD+GI9VuHkLMbgaKlhbe562ocVaycbRZ2U8VaWJJcJ4coZFcKxKMVYXU6i4uOjAVPRVJu1RtdVqUZuaXhVyBxHOssZKyYYKw3Bcg/wBmtWPZVOavGpdeX8lR4uSdnErOCZMdxBfpPuuT5b2BsCUS+mn5/OtCqnhMI+53XH6sjg+9qePYtON5L4acVEGRFYo5EANlky5fMVv9W+3W+t7VlQ7Sxncys21deLl0v1/Ny53NO+xyv2zcEw2FxMa4YKmeMs8anRTeykD6txfT0r6HsTE1q9FurrZ2T5/8IqsVF6HR/ZpzD9L4UTP52gzRPfdgoDKfiVIF+4rC7TwroY1Knpm1XS+5cwjlKUcrs7lqw3CAUUyFy9hc52FuwFj09fnWfPEtSeRK3ki1PEtSeRK3kjFw9XWRwqozZ7SSMxzEAArZQPsn0F67quDgm20raJfPXzOqrg4JttK2iS9dfMmqpFIUAoBQCgFAKAUAoBQCgFAKAUAoBQEDzt/orf1k/Or/AGb/AJ15MrYv/GcbxnM0LDKjyDzC7KmpXrl9T3tWlUxcJK0WzNUbHiHmCKN9XnKlfdkW5BvuCelr6VzDExhLd26ho0OYuKqzxSIEkUxkASLcA5jfS+h0qLEVlKSktVbiepWRNcpTFoddAGNgNhck2Hp2q3g23A5kXXlnhom8c650Q5PRmDAH4i2lQdpVZQpqK/2LODgpSbfA4Th0AUaWNhcW69b+tYJpmWgFAKAUAoC6+xnDk8UVlFssUpcjqPKoB/WI+6gO68U4bHOhSRQ2hsTuD3B3FTUK86Us0XY4nCM1Zo4ZNpKqtuHUMD3DAGvtE7wbXL9jLitbMuHMWJ4wMVIYIc0Qe0beFGTl0+sTfvWPhodnugu8lrbVXluXpOpm0WhXfbScP4Y8C3ifSpPG+1nyLv6ZbWq32H3ufx7ZVl8rntW1tDc9j6FMA5INpJ82X7SoFFr+rX+71rnti0sSukbeTZf7PpOzm/Jfc6qMTK/83GEH2pDY/sDX7yK+c7unD3pX8vue93Th70r+X3MGF4b5z4iBiDnWXYkncEA6WPTa1q7nX8PgduDX5+XJKlfweB24Nfn5cl6qFMUAoBQCgFAKAUAoBQCgFAKAUAoBQFf57/0N/iv51dwH+b4P6FbF/wCP0PnzlqGBm/TOVIKFLG1zf4H0qxh1Tb8bttYzn0JvnKKE3ZnPjhVyrfQjN2t8etWsZGnvfxHKNzkfhBxESqt85LqSDYZbgm+hsBfeuaOSNLPN2O1GUmooumA5VVXZQ7GIAEyAXsbWH6o372121r1YpQgml4nwb/P+6Eqw95Wvpz/PyxO8nYJ4ZZ0ca2jII2YeexB6iq/aNWNWnCUevw2JsLBwlJPocA43HkxOITYrNKLdR52t+FqyS8adAKAUAoBQHTvYNHfEYp+gjRb+pZjb8KA63xrENHh5pE95I3ZdL6hSRp8aloQU6sYvZtI8k7Js5NxjlTiE5ado4nLIrkxHL4lwNkJ0fuNAbG1fUUMfhKSVNSas7a8Pjy5FKVKcnmsaeH5pXDwLgpcLijG6yDElkKzGRrZDHc6BLWF7HY9Ne54J1ajrxnG6ay2ellvfzO4TssrTK9yr7OsXjpQXR4oL+aWVSrMP6KnVmPfb1q5jO1qGGhaLTlwS1t5iNNs7hAkGFCwwQMwgRFJBUBfsgs7AFze/fXfWvhMRj6k5yvd8Xtx/NiWWLlBd3FNpb7aX8/oTmDxSyoHW9j3FiCNCCOhBuCK4hNSV0d05qccyM9dHYoBQCgFAKAUAoBQCgFAKAUAoBQCgKD7Qec5sKWSBAQvhqzEXbxJczIqDa4RGJJB3Ww7SQgnuQ1ajjsaXHZsWvDkxExYq5QywuAHQNYCxAGoa+/QjQEGrGFko1dOpDiE3TuznqcnEEMk4toVOTXuOtaKwL3UvkUMyMuL5XllbNJiAzWtcp0++upYOcndy+R5mRcOSFXCKIWf9G587Zdbn8l7jWvamEapeHWS1X59CWjUSlZ7MniZ8JiAqP4iNeTVtCp95mPQgD3v/AMrj+1iaN5KzWnx4JfYl8dKpZO6epK8qcQaWWfUZFy5ABYAEvtfXXTT8qq4+iqcIc3v8ibDVHOUuXAgvbJwZWwDzJGoeORHZgoBI/mySdzYNf5VmFw4XQCgFAKA2OHYMzSxQqLmR0QfrEAn5C5oD6mweCjiFo0Vb2vlUC5Atc23NqAgOaeHY6ZwIJUWAplZTobm4Yk5TcZSNBbrWlgq2FpxvVi3K91+XIK0aktIs8TcME0wRZWVo4EAeNuoZgb2Oo9K7jXdKk5ON05PRroRyhnlZPZcDf4EJFkmilk8Xw/DKsVAPmDE/kKr4ru3CFSEct7/IkpZk3GTvYkuJTskUjouZ1UlV7kDQaVn1JOMG0rs7qylGDlFXaRW+DiXErK48NQ7xuykP7xii6q409DVOjnqpy01afHkupn4fPWUpaK7T475V1MnLOOcTHDhLxjxnL63DeNIoF/Wx31r3DVJZ+7tpq7/FnWEqy7x0raau/XMy01eNIUAoBQCgFAKAUAoBQCgFAKAUAoBQFM5hiWDEPJKckMvhyJPa6wYiMMgz72RkIFzpowJFxXa1RHJWZVuH81zYyOXAY2NZZG8sbQsP0jZrXKrfyD3i4sLDuRU0X3bzR+ZC26icZF4h5Kw6qq3kNgBfN2Fu1TrtKslbT0HsdPqev5HYfvJ+1/dXv9TrdPQex0+o/kdh+8n7X91P6nW6eh57HT6mQcqw5SmeXKdSM+n5eg+4Vz/UaubNZX8jr2WFrXfqbnCOCx4csY83mtfMb7Xt+dQ4jFTrpKVtDulRjTvlNriODWaKSJxdJFZWHowsarEx8ucX4Y+Gnkw8nvxsVJ7jdWHoVsfnQGpQCgFAdF9i3ADLimxTD9HACF9ZGFv+lCf2hQHcaAxYrDiRGRr5WBU2NjY6b13CbhJSW6PJRUlZkJhuXvoySnDN+mYAAvqBY32At31q7PG9/OKrLwrkV40O7Tyb9TJy3g8QhlkxJUu+QaW2UEa2Futc4yrRkoxo7K/zOqMJq7nuycqiTlTxeAmw7DwZLJIwRfNlOt8oIKONNgwsbAA3teqM6c6b8L0en5o/UzJ0qlF+B6N2+3B+umhMcD4X4KsWILta9r2AF7C51OpJJO5JOm1WKNLItdy3h6Hdp33f5+dSUqYsCgFAKAUAoBQCgFAKAUAoBQCgFAKAwY6FnRlRzGx2YKGt8muD86I8ZE8B4A+GZj9IaRWLEqYo11Y33VQbDoNq6crnMY24k7XJ2KAUAoBQCgOY+27gsJgXFnyzqyxi3+sVifKf6urA/EdaA4vQCgPwkDU7dba6ddOtAfUvLvC4cNhooYB+jVbg9Wv5ixPUkm9ASVAKAUAoBQEdxLgUE7Bpo85AsLs2g9ADaoamHp1HeauV6uFpVXeav6m9DEFUKuwFhck6D1OpqVJJWRPGKirI916eigFAKAUAoBQCgFAKAUAoBQCgFAKAUAoBQCgFAKAUB5kcKCWIAGpJNgB6mgOC+1bm9MbMkUDZoIbnMNnc6Fh/RA0B63PpQFFoBQCgO3eyXnKOWBMHM4WeIZUzG3iIPdt3YDQjfS9AdIoBQCgFAKAUAoBQCgFAKAUAoBQCgFAKAUAoBQCgFAKAUAoBQCgKfzh7RcLgG8Js0s25jjt5b7Z2JAX4b+lAUfE+2mYn9HhYwP6cjMfuAH50BH4j2vcQb3VwyfCNifxkt+FAVjjnNGLxek87sv2AcqfsLYH53oCIoBQCgFAB+WooCz8J9oPEMOoVcQXUbCYeJb5khv8AqoCbh9seOHvxYZvgrr/3mgJPA+20j+fwmneKS5+5wPzoDpXLPMuHx0Xi4d8wBsykWdD2Zen5HpQEvQCgFAKAUAoBQCgFAKAUAoBQCgFAKAUAoBQCgFAKArPtE5oHD8G8osZW8kQPVzexI7KLsfhQHzM8zOzO7FnYlmYm5YnUk+t6A9KaAyqaA9UAoBQCgFAKA/CaAxsaAxMaAluT+Zn4fikxCXKe7Kg+vH1HxG49R6mgPqXC4hZEWRCGRwGUjYgi4P3UBloBQCgFAKAUAoBQCgFAKAUAoBQCgFAKAUAoBQCgOCf/ANAY1zjYIifIkOYD+k7EMfjZQPvoDmatQGVWoDIrUBkDUB6vQC9AL0AvQH4WoDwzUBjZqAxM1AYmagPor2HYx5OFIHN/DkkjX0UG4Hyvb4WoDo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0" name="AutoShape 6" descr="data:image/jpeg;base64,/9j/4AAQSkZJRgABAQAAAQABAAD/2wCEAAkGBxQTEhQTExQVFhQXGRgZGRgYFiAZGxscGyAYFxkhHhweHiggHB4nGx8aJDMjJykrLjAvHx8zODMvNygtLisBCgoKDg0OGxAQGy8lICQyMiwvNC4sLCw0LCwvNTI0LDQ0LCwsNCwsLy80LywsLC8sLCw0NCwsLCwsLCwsLCwsLP/AABEIALQBGQMBEQACEQEDEQH/xAAcAAEAAgMBAQEAAAAAAAAAAAAABQYDBAcCCAH/xABJEAACAQIEBAMEBgUHDAMBAAABAgMAEQQSITEFBkFREyJhBzJxgRRCUpGhsSOCksHRFjNicrLh8BUkNENTVHOTosLS0zWU8Qj/xAAbAQEAAwEBAQEAAAAAAAAAAAAAAwQFAgEGB//EADgRAAIBAgQDBQcDBQACAwAAAAABAgMRBBIhMUFRYQUTInGRFDKBobHR8FLB4RUjM0LxNKJDU4L/2gAMAwEAAhEDEQA/AO40AoBQCgFAKAUAoBegF6AXoBQCgFAKAUAoDQ4pxVIB5tWOyjc/wFT0MPOq9Niehh51XpsQTc1vfSNberEn8qvrs6NtZMvrs6FtZM109osHixxMjXcgZlZSgW5VmY3GUBgBruTpe1Z1amqcrJ3RXq4GULtO6LdDikdnVWBKEBgOhIDWPrYg29RURSaaM1DwUBWOb+Y58LJh0w+F+ktKJWZBJkYLH4d8twQx823pQGblTmtMb4i+DPBLFlzxzR5GAbNlI7jynWgLDQCgFAKAUAoBQCgFAKAUAoBQCgFAKAUAoCq85wGSTDRg5SxcX+QNavZ01CFSTW1jmRCRcMQAMZS4IBAzFV818pci5UaHS1yQegvV6WIm24qNvm9N7Xsn9LdTyxrjhDf7xF+2/wD4VJ7TH9D9F9zyxGuSCRmJsSLgmx+FWVZq9jwneR2P0rc/zb9fVaodppdx8V+51HcguK814mOWQfSJAPEkCgKGNgx2AUmwFWVhsJGnFyhq0ub4dCvKpJPcxQ82YphcYh7fADbe4K3BqSGDwk1eMF8zzvJczbwnHMY9v85ZQWC3a2rHYABSSfy615UwmFh/8d+Pw9T1Tk+JmxXF8WoYriZTky57qoHmAN1IFiLm1tDXEMNhm0nTWt7avgeuUuZeeVsaz4NJZWLNZizHfQt29BWFjqUY4lwgrLQsUrySXMp/EcdcvLIwA3JJ0A6D91ayUaMLcEfTwgqcVFcCHn4zskcb+M/uJIpQEbl26hB1uAeltaglir+GK8T2v9T25hnhEAzAl8QQzM/UgbsV2suyL3t6mvI0bSUV7z4/f9jipNU4uT4F34PL43DwMOJAyPaQEZZJCrB5Llt2cHU31udRuM3GYZ0KmX4mJKcHVbV7dVa3w6Ehy3G8EEjTkhEF9RlFkXzsFuSim18pJO+17VVRHUab0IwYuKZfGxmKMYIzLh45vD8JemfIQ7PYjNc2B0A0uYquIp0vfdiCU4x3KHw/mWbDY8SYueOeHDrMIo4S0k2WYoASG89rhB5jfXS4qCnj6NTa9ubVl6vyPI1Ystns+5qTG4zF4jw3gDJh41WWwLFDMTbofeGlT+0Us2XMr+Z1nje1y88V4lHh4mmmYKijU9T2AG5YnQAak1K3YkjFydkQPL0+KMr4jFv4cc1lw+HI1RdwZDbSQjpf06V1CE5JtcCeUIuNoK9t3+cCxy4lVZVJ8zXsNzpqT6D1rqMJNOS2RDGnKSclsjNXBwKAUAoBQCgFAKAUAoBQCgFAKAUBWObVczYURkB8z2J2Ggvf0tetTAOKp1M22hyyDYyMn6CSDRlv4KeCbkNluxA097rV5ZFL+5GWz955uV9Neh4eMuN/2x/+yv8A5V7fC/o/9X9hqUvmnmAYZZDdXnWxKFtSGbKTcb611iMVGlDw76adAkT/ALPeOrNLiGjDBoYpAcwFswCnTXUXqpi8Qq1B24NfuNjmuJ4pMyxyGRs752Y9yWJNcutUUIWk9n9TNnN7mXB4+TKhzkkygG/UEC96kpYiqknm/wBj2Mnb4l7wKF/BC6tHJqvWzMhzAdQLWPawrXqtQzuWzX7PT7fEsLWxZ+ejh44VhjsZSynfMyqPUkkdBaszsvv6lR1J+76XZJVypWRNcqR5uHKvdJB95YVRx8suMb5NfsWMNLK4vqcrw3GvpRKZ7FpGVIcu4jswLuLlVY7m3oO5LEd87X3ei8up9Ne5tJYuuIEdg751JfNJK2VkjVR9RLFm30GptrXfFVEt3fq+Xkh1N9sE4BJZLv8AzpIOvYL2VRcAfPcmtHDRULylrJlLHRrSh4JRjH/a/ItPBhKMPLPFPYKXJQqGU5VB+IPzqpiXTdaNKpDe2t7NXMTF1XUqTqQndLbirdDDzdx4zRy4aI2R0ZGfqcwKnL6a718Hje2HGeSjsnq+fkVamId7ROZ4Xl1MQMR4s0xMjeePNrEwIbS9+ux2KkVTqY+dKUHGK02f6vzjxucOo42sv5NmfgsKyqI7+M2QHYlY1yXLG1xcJlF9yfQ2hjiqsqbc/dV/i3fb1u+h4ptrXYk8XjGYOIlcnzDPplBHvZbm7MNbWFr6XqGlQjBxdRpbacel+CT43e3A7p0YxadRry49L8EvN7cD85W4kTiYmxGeWCPMyQu7SGBvLlkYsSPE3sp2BuLVvRx3s6SqO656Wd/0pcFz+BpVa3c07cdLtWV9/dS4Ln8Dqrg4kyKJB4VktZQb5hmvc9a+ko1YRpwqRV763uS05xpwjNK7fUxy4B4QZBMzMciklAzWuFsOvW9u9SxrRqtQcUlq97Eka0aryOKS1e9iR4VMzxBm3uw2tsxXUdDYVXrxUZtLp9CvXgozaXT6G3UJCKAUAoBQCgFAKAUAoBQCgFAKAgeP4SSSWFoTGXiuxVmto1gNBrY61ewlanCE41L+LkcspnFeMxYWU4Zmw0El1ZvfkGxy5iylRob1cWIpSeaTk/gl9COU4xdmSnC4sViIxNC2HaNr5W8NQDYlSReMXFwbHrR4jCLfN6v7nau9jn3OvJEj4mRpbKXRRo1gbEMSPJ3FrV66EcTecHpax7exafZnyi8X0mQMhWZZB7+YqzACxGUf4tVbE2pRlTd7tpjc5viuAzKFjyjNGXVrMLXDEaelW/Y60qcLLhz56mbOm9j3heEShUBAFpAx1GwAqSngq1kmv9r/AAPYwaViRn4ixPkXQZtSpYnK2Q2VSCNb6n99Xp4qTdoLn1202LGXmeFx8gIuBbMoPkZfeZU0JYi/mv62NcrE1E1fpwa/NxlR2/kf/Qof1v7TVg9p/wDlS+H0J6XuorPH+SxA82JwzrFG93mAQFl6sY2J8o62sddqhw04wum7X42/LGzhMWrZJvyIbh2CyWLKUyjLHGd4163vrnbcn4DvfUw9NWUvTovuaKs9UWPhnA5JSMwKx9SRuPQH86VsXCmtHdlXEYmnCLjo3y39TPznho444o0BXeyqbLbqSOpvbX4181j+262EV42cpc1eyPl8SopJLTyKzDhXf3VJr4OUknqR0sPUq+5G5hxvBcxBkiuQNGtqB/WBv8r11DEOCtGVvzkyR4XEQ0yv6mLDYZIxZFVQdTYbnuTuT8a9nOU3eTuVm29zWCPHosfiLmLIQwUrmJJDXIutydRfTS2lWc0KuspZXaz0bvbircfPjxLN4VNXLK7Wejd7crcfPjxNjBw5EVSbkDzEdWOrH5m9QVqneTcltw8uBDVnnm5Lbh5cC2cocRZSYlUMW1F2y7b62PT99fVdjYujOjGhKVpK/C/G+9zQw1WlKnGnKVmr8L8blg4kJ5Y2QRBSbWPibWIPb0r6Gj3NOak5X+Beo9zTmpOV/gbfB8M0cKI/vC99b7knf51DiJxnUco7EWIqRnUco7G7UJAKAUAoBQCgFAKAUAoBQCgFAKApfD4saOKPM2GIwzqyZvEj8trZXyhs3mygEW7VI7ZSFZs97aFU9rUuBbFoJSPFWMB7B72JJUMUPa/rr8K6p5raEdbJmVzqnCpI2hiMOXwii5Mvu5baW9LVE9yyrW0PHF+GJiIyj/FW6qe4/hU2HxEqM80f+hq5RsJPLgMQQ4up94DZ16MvqP4it2pCnjaN478Oj5fnmc7MtEfLOClHiiIMH8187a5tSfe71lvH4um8jla2my+w7uL4Hr+R+D/2I/bf/wAq8/qeK/X8l9h3ceRz7mHl2BJcREY1TUmMsWswcwSaa2IB8Ub7j1FQPF1nvL5L7HuRFDfA+FMyDKTmjtlHTPG/roFB37VqYV5lF87fVXIp6H0PyyijCQZBYGNWt6sLnf1JrNxrk8RPNzZLD3USdVToouNi8XFsoNs0lr72t1100tW5B5MNfobtOXd4ZPkjPyhxedXkhxkzSsXcJJ4aRpZSy28utyVbcW006XwVfiZlanFpOCsYOanzYkjooVf+799fJ9sTcsQ1yVv3Meq71kvI3cG1tAAT5Qva5BJv6AA1iUIJq7NzE15Rm4RXJL5/YzYlSDlfKbgkFRbawIIJNtx1rqtBZbnuHqzU8sioYxPO1u9e0/cRh4xJV5pczBXZWN7DcPLITb3h5GBuA41yt2LDQX62q/RwmeDb47PryfmdqLa/NyUw2EyTq8am+dSADYLGAA7E7akkAehq/ToKFdTprirdFxfx29SRRtO65/IvdfSl8UAoBQCgFAKAUAoBQCgFAKAUAoBQETzVxkYPCTYgi5RfKO7HRR8MxFdRV3Y5nLLFs4hyrMs4xZnCmaY3OIlTxIlFi7K4zAx3IFnF7WAq06cn7q0RnRr01fO7Nlg9jHNgjD4OZrJYyRE9De7r875h+tXM6Upvwq7JKOIjTjabsjqbcfwwBJmQAakk2Arl4SstXFknt2H/AFo0OL4rB4mPKZk7o4N7X2I7g/jU+GjiKMs0Y+fVB43D8Zog+XeKnCyeDKbxObqw90X0zA/ZPXt99aGMw6xEO8h7y4ft5k1OpGSvF3TLnxGQiMlSRqtyBchbjMR+resWik52f4+BKyM/yic4TxfLuGsviFds1tsl/rWvbW1tatdwsubLr8bX5efS/wA9Dy5T+eMI36KcsWD51LGwvZiyaDT3T9wFbHZlReKkla1n8tfmV6q4lx5KlzYKH0BX9kkVjdpRtiZ+pNT91E5VE7KjwGPPi3f7Jc/eSB+F618VLLh1HnY2MVLLh1HnYx8VxUaSSTYbANipI3yuysAokNgcoY6sLjMVGl9TvWMyhFNrLKVkR3EsSXxDh0aKUBGaNiCQCLAgqSGUkEX7g18r2rRkq8pcJfYysRB06inur/Q2IsWove/S1twRsRWJCnUgrGjVxmFqScm3rbhtY/ZOIg6ksTa1yNh6AC1KkKklYUcZhqcszbb8iIxAuxPQ7VLGDjFJmViKiqVZTWzZt8O4IZVLXsP8d9/8bVoYXAOtHNc8hTclckMBCEzO3hLkGuRWBIGvmJPbW1j02uK0aMMibllVuSfz+1uXNHcFa7dtDPK4eSNSB74XzgsMws1jYizZSCDYj4WqVtOcU+dtddfhs7bPU6bTaRbVkBJAIJGhHbrr8rVutNast3PVeHooBQCgFAKAUAoBQCgFAKAUAoBQGhx7hKYrDyYeS+SRbEjcHcEeoNjXqdnc8lFSVmcBxXJE6O6pLGVuVuSykgHqACNwDa9a6ws2k1xPnHioKTTT0ZNcuctfRiZHbM5FgQCFA3Nr7k6VZoYfI7t6lavXc1ZKyNrjLgtFEWyqzB2PlGiFSti2hvIUFrG4PSva7u1BnlFWUpWvw48fLpc0MPIiYsiEx5R+idAGEmZjmLG/vIhA12UMwqGLjGr4NtiWSlKj4733T0tb9m/nodTwnCExOCjVtGAOVuoNz+HcVVqYmVDEya24o3MAr4aJpcNx8iBsHMDnFghH1kuMwBO/lvb7txU9ajCbWIp7cej4fPf12Ld+BJnAktn8I5Pd6eLkOuXf3L9L5rabVW75KOXNr8bX5+fyvqLGvzLgDJgHBBvGS6A75VJIB9clxUmDrKni0099H5v+TmorxPPs4lvhCPsyOPvs37697YjbEX5pfY8o+6WTEYlEGZ2VR3JtWUWKdOdR2ir+RV+VcbEniF5FVmItc20Fz+Zq7jcRCbiou6RrY7D1pZVGLaRUZODePC3DsLiHhxolfETh2cLICSMysosVPkYZfnrWdbgivnyS7ycbrZdDYVoJsSkkUkkssMJw+Ila+V3QqFtcAFrhySPTuKye15R7uMb63+hndoNxpKMtLu6XTX/hvlK+esYwTDlmCjdiAPnXsKbnJRju9DpK7siUx+HR1mjQG8OUjTooyv8AxrUxEKc4VKVNa07NeSVmWJJNNLh+MiMLxB4gQtrf4+8Vn0cXUoq0SKNRx2HGJm0XRVZQzBdszHM1/mALegqTGVpq0Vomru3N7/nkdTb2JLlNHmneVvdFiexcDKv3C5q/2V3letKrLb9+BLQTlO7PfNHHRgpja15VVieoykqTrpqLWvtY/Cvu8HhfaqSv/rf8+51Vm6c9OJYuAYuSXDxySgB2BvlBANiQCL62IsRfoazsTThTqyjDb8+mxYptuKctyQqA7FAKAUAoBQCgFAKAUAoBQCgFAKA5djD55P6z/ma+pp+7HyR8XV9+Xm/qT+OV3hyiKS5KLlIGVCq5iV9GG5vas+k4RqZnJcXfi7vj5GpWVSdHKou+itpZWV7rz5mueXoJUSORXdpIy4ewKLodj0NjuCNhtSrWk227WTtbiKOGglFK+aSvdbeXUr2HwqR3CgC+pN7ljtcsblthqT2q/CnGOyMuc5S3/P2LtwDjkCQKkkixldPObA69D1rKxeErTquUI3vyPoezcRTdJU76okuN8IXEoNcrjVHG4O/3VWw2JlQlzXFGk1cx8C4kzXhmGWeP3h0YdGXuDXWKoRjapT1g9unQJkq6ggg7HQ1UTs7o9Kbyg30VMcjbQOzfFQun3hRWr2rPvFTq84nOFpOdTu1xdvUrs+LnnVsS4Ypexb6q32AHbUVhu71PtKcKNBqhF2fzfU8YgOiI7IQj+6e9eWJIThOTjF6rfoZcKBFiEjxcANxZQwGZc22VgbgEixF7emleVJ93Bya2Rn4+NOrhp16Tu466cbcH+xpc2cxHBkQ4fDxs+TOsYuq2LFQERRdzcXO2m51rBp0XipOrVlZXt5fZHxKTryc5sg3i4xig1s8MZQZWAGHysbXDDzyEDUaEX0qZRwlJZrXs9d5fPRHVqUNbX+f8Fn5K4RNhJA80wkvkBVc9swuC+Z3JLEHWwA0GlV3iqbrQlGNrPps9LaLhwI+9jnTSOj8TIjjlkA1Ya+v1R+dbmKcaNKpUS1a/gu1LRi5FBZK+NtpYzDa4VhDLKLgsouWJ1Av3rtUqlby4vgr8S1hI5qqurrUu/CsIsUYRBYC/zPf519b2dFRw8Ulz+PX47roXu7jDwxNTiHL0U2IhxDXLRH3dCrWDhbjuC1x8PhbYpYycKUqcdn/H2OHBOSbJeqp2KAUAoBQCgFAKAUAoBQCgFAKAUAoDn/C0DYuzdXfTJmB1NwR0FuvSvoa7aw91yXGx8thoqWKs+b4XuWL6RiPpfh5P0G3u+XLl3zd76W/Cs3JQ9nz38XnxvyNbvMT7Vky+Dy0tbn5/8ILjmOkSSSJHYJtlyhAPQdxY7/Cr+GowlBTkted7mbjK9SFSVOMnbla1vzmVyeOxzj797fxXuPnWlF3WX8/6QUqilHu3/wB+0uT+DPDYaV3Vo4zJYahfNY79PiCD1+Rt6qlOEXGcref56mjh8N/YcU9+K3LPwDmSWLyYkM1zc399ewsdx/jWsvFYGnU8VHT6MR7TVKp3bu4r1+e5ZcVAmJVZYXAkTVJB07qw+ydiDWbCcqDcKi0e6/ddeRrU6kKsc0Hc2+H4vxFNxldTZ0+yf3g7g9RUNWnkejuns+f5xJSv8YmggxE/jMAmIgAKgXYlM4awHdCPuqw26mGjH9Lfo/8AjPKc3Sqqa3Vn6HLW4m6I0IkbwSxIB0DW2JHQ7ad6oThKDsz7jCVsPjLVoLxLTqun8n5iOMOyKjOxRPdBOi37VwW4YeEZOUY6vfqWfljhWKxky4ibOUUeVn0zWva3oN721qriM9WDhT1vx4Jfv8D53tfFUaVCWFwyV5b22S4683tZbGxzPyaMXj44GkC/5nKc3h5iCZEW66jKwvvXuEwaoxs3fifMUaORWbMEfsYjBQ/Sr5FK2MCkPe+rjNqwvo2h0GulXbLYnMfBOQFwOPw0ImMgkgxJzGMK2jQbkHze8bX2qpicHGvFxvb+CKpSU1YvuI4NK4CtPdR0K/36/OqNTs7EVI5JVbry/nUhdCbVnLQ84flhBq7FvQeUfx/GvaXY1Na1JN/L+fmexwsVuzDxziXgAQwAKbXJA2HQfE96+lwGApuG1o7JI2cDg4yWaS0M0MZa8odhnQWFzZbje2xNfE18ZVox9jmrqEnfXWVns3vb79DqTUfA0tH6m5wufMWXU5dCSLAkbkVf7PU4Vr6KM1myp3yq+nlf/pBXhZJ8ySrbKooBQCgFAKAUAoBQCgFAKAUAoBQGjxnEtHFnUhbMuZiLhVJAZiLjQDX036V6jyTsjlcuJmeSVUtnDW8qEsS5uoK5rxll1CknTXoRW3HErKtVsj5ieFqZ34Xu/mXH6fjbW8JrX+xpltly27db3vXHc4W98y9ePMsd/jbWyv04Wtb9yH/yXP8A7KQ/FSaue0Uf1Ioey1/0P0I3F4Odn8FI3zDUjKb23vt7vr3qzTq0Yx7yUlb8+ZewuG7vxzi27Xtb81/Ys/D+EvhIRiokLSgfpY2Grr1C/YP1tjesutiY4mr3M3aP+r5Prz5Gth8ypqTVnyLFhJIsZCkhS6sLgOuo6H8eo3rOqKphargnquRLOnTrR8auaf8AJ3w2z4eRo27HzKfQ31qb23OstaN16Mpf07u5ZqEnF+qMHG+LnDJ4sqBZh5Vym6yDt0IA31GnQm+vCjF+GLvHrui3CpNaVI2fTVP7fH1OZYyZnleSRryMsjEk7kF0AHYBRoPQVKtFZbHpGzhlOHe2hLgE6A6gH4b1Uru0/gaOCdoMycvYxcNOuIKiREMl1YXuoyKCL7N5xr/GqzinuaVbE1KuHVBvz6/wjvGAxiTRrJGbowBB/wAbH0rsxGrOzI/jPL6zyJKJZYZUVkEkTBSUYhipBBBFwDtfSh4QHHcKuEQvLxLHbEhVZCxA1Nh4f4nSvG7FmhhKte+RaLjwK1y/znhROZf88nkVCoM7rmRWKlrKAq6kLrcnQV5mL9Psh1FpNX5WZuYz2iTJiI1hCTxSSWCMCs9mPuqqgiyb5juNOldpXtqtfU8n2Y6a/uOz6aotL8Vxb+5EV/VJ/FtPwrTWHw0felf4/Y5WGw0Pelf4/Yg+JpKHJmBzsL621G3TTpV6i4OH9vZF6i6bj/b2RYXx4SMsQLCwSxvm0Fvhrf7q/MaPZ88Vio0Yt5ndzurZXd5t97abbtmeqLlO3r0MPLeIklmZ2OiqRoLAZiP4V9q+zsNgaOWitZPVvVu3/TrGwhTpKK4stFVjKFAKAUAoBQCgFAKAUAoBQCgFAKA0eMYVpI8i5T5lJVjZWUEEqSAdCPQ9q9TPJK6KjzJwWSLCYqX9GSIXYFWZWjKqcpDhc0rAWAZrEAW6mrGGWatCPVEUotRbOYcu4qSSLESyzcQlMbQqscE7Bm8TxSTqGvYJ09a+oxMIRnGMYwV76tLhb7lWi3JNts9cTTEjiP0KLF4pQzwqpkmclfESNzmsRexY9BtXlJ0nhu+lCOz2S4NiSl3mVNlnx/KWKXCwyrjZQ7C9zNLraOSUgjPYaqLWGnrVGnjKLqyi6asui5pciZ05ZdGT/sSxkkuDlaSR5D45ALsWIGSM2uSdKqdswjCtFRSWnDzZ1hm3HU6EBWQWD9oDlHNXEziMQzJZsl1QXt5FN2e9x9ZW26Wq5TjljqRSd2QEY0tZXFrDNqM27sD9kDfpe3epDk18fIxEQygg5rZh5XsRYW2XTRbW7daqYj3jQwnuPzNUgswyAXJPhqDlBVrqVGo84Y2IJufWoS15l/8AZxxch2wuYDNmcaXyuMpkQEGx0IPyauouK3RBVjH3mi74+HKju8shCqSQpC7a9Bf8al75R2ivr9TmjLPNQjFau3P6nGubONiMsjpI7yo3m3AzZlAudTbtVSUnJ5mfSzmqce7itDBxbGrDHGEjLzsqJouxyg2Y73/o714dd9lSstTDwjDy4WRcSWviQb36DoV+BGh/CvUyaGGhVi1V1zfLyO+cPxazRRyr7rqrD4EXqU+Mq03Sm4S3Tsa/GcBHKhMhy5QTn+yOvyqehiJUXdHdCvOlLw+hzPhONMkXEGXEQMYfFkjVLNmiQExswB01/Ou/bFOWeUU5RvlfJM1ZYmzjeO/yubeI5ykwmAwEiwsWxCq7uiZlJ0ump0ZumvTQVWq151PFIqSpuvVlmex0nAYgyRJIUZC6qxRhZluL2I7ivDPkrOxsUPBQCgFAKAUAoBQCgFAKAUAoBQCgIPnj/wCOxn/Al/smrWC/8iHmvqcVPdZzv2UcNaHLI1gXtPJmNgkeWWLDrrs0jO7a/VUd61+1KqqXiuGi6vRy+Csl5lehDKiN9pWClwuNg4mqFfFMblHs3hyxhRkbKbEFQNj0bXap+zqkK1CWGb2utOKfH86HFdOMlURG4j2l4poUh8OAKgIBCtfVGi6vbZj87VNHsqipud3r5c78jj2mVrWL37CB/mU3/HP9iOsvtz/PHy/dljC+4dJrFLJH8fxRiw00g3VGIv3tp+NdQV5JHj2OMRoBmU6gXC3O2dSRc/EAdr3q+QmX6KzfVkF1VQCAijUAXdjYrm103NeXBqcSQOkcdx5cxuTlDhPfsx0Bte1+n3VUr+8aGDdovzMJgKm7iTLnViZFyhbaklrkFiO2/wBwqEs35HvgeKMOJimH+rKMEva2exYfslrfq32ry5PDDd8rZkvN/tudC4hzHPMrIY/CQ6EFTm+ZP7hXEpMu4fs+jSakpZn5qxS+aeN/RwigHM53AuVUWDEA6FtdOlcotVZ20IDFcU+jtlQBp79dVjvcXYXs05BszbdK9IM1tja4PimkhcuSSJH1PbRvuF9qF/CSbWvM6vhOKnBcPwwMZeTwr5drAAFix6AXFaOCwnfvV2X32Pje1cQvaZyjrdv5Dlzm84qVsLiMO0TEOBfVGy5c6m4BDAMDbtVnGdnKjT7yE1Jaeeuz8tCnSquT1VilcH4OPovGmgPgPFiJwroNfCj8/heiG1rbVjR4mzUn46alrdI9YuGReD8PaSVpTJisPIM31A2yj0H76P3UeJrvpJK1kzsdSmaKAUAoBQCgFAKAUAoBQCgFAKAUAoCF50IGAxZYZgIZLre1xlNxcai40qzg79/C3NHM/dZyfD+1JUEijARESNncNKWuRlC7psoVQB0Cit+XZDbT7x6aLT+ePEpe1LkYeZPaU2PgbCvhEXxCoVvEJyNcZWAyjb411huy1h6iqKb06b/M8nilKLTRpf5FwwTKUubHzeIua4Dm989hou2W34mrXezve5j99Ubvf5fwQ3C+E40yOMIuIYo7IWhLKLqbasCAO+pqStVoJLvWteeppUVOSvDidH5fwHMQteVFXtiGWQ/9ILfjWLiKnZj2T/8AzdfX7F2CrcS2cchxJ4fiFxLwFyht4SsouNfrMb7Vl/23UXdJ266/RErvbU5qZNC2oUm9wA1rgBlZT0uBb++pjg9xg5rBSzhozdtCTsFAvZVsb/q9AKA1sa4KxqnmIEmRb22FjY281wSbWFyBbtVTEe8aGE9x+ZouwBa11yhAxCh1bQBWKk6Md+vfTWoS0ZIo2Z447HM7xIob3zeQOzN21On916Hmlrn0IRXpm3scr9pHIkkgDwDNlJKjsDup9NrH7+9RuNjfoYyNaKU3aS+f8lC4LyswfPiRlVTcJmF2PqQdB87mub8C/ToN6y2Nj6SmG8qgS/pGcqdFNzexI9LCtnAdjVa7zVbxj838Pv8AAz8b2vSwsHTovNN8to/Hnyt8S7cP56wfEsuGxaNhpSbRsHupJ0sGtpfTRhY1oz7OxGBvVoPMuKt+32PmG4VdJFs5a5QgwTGYsXmby+I50AYjRRsL+UX3NvlWbi+0KuKWRK0d7LpzJqVG22rNo4fDRLjEEICtd5VH+tMgsT89RVSGHcstv9i7GnObg776LpY2W4Nhmiiw7RJkiyOkf2MvunfoahcNOhFmmm5fC5K14RCgFAKAUAoBQCgFAKAUAoBQCgFAKAh+b4w+CxEeZUMkbxgsSFzOCouQCbXParODv38Wlezvp0I6rSi7s4Z/ICX/AHnCf8x//XX1Xtq/RL0X3M3JH9SH8gJf95wn/Mf/ANdPbV/9cvRfcZI/qRPJwrF+Hl8fAlrWz53+8r4eUt62+VQOtC98kvRfcr+x0s18/wCee5a/ZsiYHDyx4jERM7ytJdGZhYqg1JUa3BrN7RhUxFRShB2Strb7mlRqU6cbOSJbivOKi6wLmP22uB8hufwqOh2Y3rVdun8nNTGJaQNE8aw2Fyy8Rn/Syhwi5WcKBYOLIpCmzC+29u9QYqvD/FRVo/Ulo05e/U3+hzXHcUwayMI2zxg+VhnUEdLgpmFtjr0rhVo21ZI4M/JeNYfLYvnZmzHLmULYWC2Ka77ja1tdaKtDmMrNfiHFoWVFzhgmbyhWXcj3SV/Peq9aSlK6LmGmoRakYJeIw5QVP1QrxsWJ8vusHCgfLptqDURP30OfyJjkji2BixImxD+GI9VuHkLMbgaKlhbe562ocVaycbRZ2U8VaWJJcJ4coZFcKxKMVYXU6i4uOjAVPRVJu1RtdVqUZuaXhVyBxHOssZKyYYKw3Bcg/wBmtWPZVOavGpdeX8lR4uSdnErOCZMdxBfpPuuT5b2BsCUS+mn5/OtCqnhMI+53XH6sjg+9qePYtON5L4acVEGRFYo5EANlky5fMVv9W+3W+t7VlQ7Sxncys21deLl0v1/Ny53NO+xyv2zcEw2FxMa4YKmeMs8anRTeykD6txfT0r6HsTE1q9FurrZ2T5/8IqsVF6HR/ZpzD9L4UTP52gzRPfdgoDKfiVIF+4rC7TwroY1Knpm1XS+5cwjlKUcrs7lqw3CAUUyFy9hc52FuwFj09fnWfPEtSeRK3ki1PEtSeRK3kjFw9XWRwqozZ7SSMxzEAArZQPsn0F67quDgm20raJfPXzOqrg4JttK2iS9dfMmqpFIUAoBQCgFAKAUAoBQCgFAKAUAoBQEDzt/orf1k/Or/AGb/AJ15MrYv/GcbxnM0LDKjyDzC7KmpXrl9T3tWlUxcJK0WzNUbHiHmCKN9XnKlfdkW5BvuCelr6VzDExhLd26ho0OYuKqzxSIEkUxkASLcA5jfS+h0qLEVlKSktVbiepWRNcpTFoddAGNgNhck2Hp2q3g23A5kXXlnhom8c650Q5PRmDAH4i2lQdpVZQpqK/2LODgpSbfA4Th0AUaWNhcW69b+tYJpmWgFAKAUAoC6+xnDk8UVlFssUpcjqPKoB/WI+6gO68U4bHOhSRQ2hsTuD3B3FTUK86Us0XY4nCM1Zo4ZNpKqtuHUMD3DAGvtE7wbXL9jLitbMuHMWJ4wMVIYIc0Qe0beFGTl0+sTfvWPhodnugu8lrbVXluXpOpm0WhXfbScP4Y8C3ifSpPG+1nyLv6ZbWq32H3ufx7ZVl8rntW1tDc9j6FMA5INpJ82X7SoFFr+rX+71rnti0sSukbeTZf7PpOzm/Jfc6qMTK/83GEH2pDY/sDX7yK+c7unD3pX8vue93Th70r+X3MGF4b5z4iBiDnWXYkncEA6WPTa1q7nX8PgduDX5+XJKlfweB24Nfn5cl6qFMUAoBQCgFAKAUAoBQCgFAKAUAoBQFf57/0N/iv51dwH+b4P6FbF/wCP0PnzlqGBm/TOVIKFLG1zf4H0qxh1Tb8bttYzn0JvnKKE3ZnPjhVyrfQjN2t8etWsZGnvfxHKNzkfhBxESqt85LqSDYZbgm+hsBfeuaOSNLPN2O1GUmooumA5VVXZQ7GIAEyAXsbWH6o372121r1YpQgml4nwb/P+6Eqw95Wvpz/PyxO8nYJ4ZZ0ca2jII2YeexB6iq/aNWNWnCUevw2JsLBwlJPocA43HkxOITYrNKLdR52t+FqyS8adAKAUAoBQHTvYNHfEYp+gjRb+pZjb8KA63xrENHh5pE95I3ZdL6hSRp8aloQU6sYvZtI8k7Js5NxjlTiE5ado4nLIrkxHL4lwNkJ0fuNAbG1fUUMfhKSVNSas7a8Pjy5FKVKcnmsaeH5pXDwLgpcLijG6yDElkKzGRrZDHc6BLWF7HY9Ne54J1ajrxnG6ay2ellvfzO4TssrTK9yr7OsXjpQXR4oL+aWVSrMP6KnVmPfb1q5jO1qGGhaLTlwS1t5iNNs7hAkGFCwwQMwgRFJBUBfsgs7AFze/fXfWvhMRj6k5yvd8Xtx/NiWWLlBd3FNpb7aX8/oTmDxSyoHW9j3FiCNCCOhBuCK4hNSV0d05qccyM9dHYoBQCgFAKAUAoBQCgFAKAUAoBQCgKD7Qec5sKWSBAQvhqzEXbxJczIqDa4RGJJB3Ww7SQgnuQ1ajjsaXHZsWvDkxExYq5QywuAHQNYCxAGoa+/QjQEGrGFko1dOpDiE3TuznqcnEEMk4toVOTXuOtaKwL3UvkUMyMuL5XllbNJiAzWtcp0++upYOcndy+R5mRcOSFXCKIWf9G587Zdbn8l7jWvamEapeHWS1X59CWjUSlZ7MniZ8JiAqP4iNeTVtCp95mPQgD3v/AMrj+1iaN5KzWnx4JfYl8dKpZO6epK8qcQaWWfUZFy5ABYAEvtfXXTT8qq4+iqcIc3v8ibDVHOUuXAgvbJwZWwDzJGoeORHZgoBI/mySdzYNf5VmFw4XQCgFAKA2OHYMzSxQqLmR0QfrEAn5C5oD6mweCjiFo0Vb2vlUC5Atc23NqAgOaeHY6ZwIJUWAplZTobm4Yk5TcZSNBbrWlgq2FpxvVi3K91+XIK0aktIs8TcME0wRZWVo4EAeNuoZgb2Oo9K7jXdKk5ON05PRroRyhnlZPZcDf4EJFkmilk8Xw/DKsVAPmDE/kKr4ru3CFSEct7/IkpZk3GTvYkuJTskUjouZ1UlV7kDQaVn1JOMG0rs7qylGDlFXaRW+DiXErK48NQ7xuykP7xii6q409DVOjnqpy01afHkupn4fPWUpaK7T475V1MnLOOcTHDhLxjxnL63DeNIoF/Wx31r3DVJZ+7tpq7/FnWEqy7x0raau/XMy01eNIUAoBQCgFAKAUAoBQCgFAKAUAoBQFM5hiWDEPJKckMvhyJPa6wYiMMgz72RkIFzpowJFxXa1RHJWZVuH81zYyOXAY2NZZG8sbQsP0jZrXKrfyD3i4sLDuRU0X3bzR+ZC26icZF4h5Kw6qq3kNgBfN2Fu1TrtKslbT0HsdPqev5HYfvJ+1/dXv9TrdPQex0+o/kdh+8n7X91P6nW6eh57HT6mQcqw5SmeXKdSM+n5eg+4Vz/UaubNZX8jr2WFrXfqbnCOCx4csY83mtfMb7Xt+dQ4jFTrpKVtDulRjTvlNriODWaKSJxdJFZWHowsarEx8ucX4Y+Gnkw8nvxsVJ7jdWHoVsfnQGpQCgFAdF9i3ADLimxTD9HACF9ZGFv+lCf2hQHcaAxYrDiRGRr5WBU2NjY6b13CbhJSW6PJRUlZkJhuXvoySnDN+mYAAvqBY32At31q7PG9/OKrLwrkV40O7Tyb9TJy3g8QhlkxJUu+QaW2UEa2Futc4yrRkoxo7K/zOqMJq7nuycqiTlTxeAmw7DwZLJIwRfNlOt8oIKONNgwsbAA3teqM6c6b8L0en5o/UzJ0qlF+B6N2+3B+umhMcD4X4KsWILta9r2AF7C51OpJJO5JOm1WKNLItdy3h6Hdp33f5+dSUqYsCgFAKAUAoBQCgFAKAUAoBQCgFAKAwY6FnRlRzGx2YKGt8muD86I8ZE8B4A+GZj9IaRWLEqYo11Y33VQbDoNq6crnMY24k7XJ2KAUAoBQCgOY+27gsJgXFnyzqyxi3+sVifKf6urA/EdaA4vQCgPwkDU7dba6ddOtAfUvLvC4cNhooYB+jVbg9Wv5ixPUkm9ASVAKAUAoBQEdxLgUE7Bpo85AsLs2g9ADaoamHp1HeauV6uFpVXeav6m9DEFUKuwFhck6D1OpqVJJWRPGKirI916eigFAKAUAoBQCgFAKAUAoBQCgFAKAUAoBQCgFAKAUB5kcKCWIAGpJNgB6mgOC+1bm9MbMkUDZoIbnMNnc6Fh/RA0B63PpQFFoBQCgO3eyXnKOWBMHM4WeIZUzG3iIPdt3YDQjfS9AdIoBQCgFAKAUAoBQCgFAKAUAoBQCgFAKAUAoBQCgFAKAUAoBQCgKfzh7RcLgG8Js0s25jjt5b7Z2JAX4b+lAUfE+2mYn9HhYwP6cjMfuAH50BH4j2vcQb3VwyfCNifxkt+FAVjjnNGLxek87sv2AcqfsLYH53oCIoBQCgFAB+WooCz8J9oPEMOoVcQXUbCYeJb5khv8AqoCbh9seOHvxYZvgrr/3mgJPA+20j+fwmneKS5+5wPzoDpXLPMuHx0Xi4d8wBsykWdD2Zen5HpQEvQCgFAKAUAoBQCgFAKAUAoBQCgFAKAUAoBQCgFAKArPtE5oHD8G8osZW8kQPVzexI7KLsfhQHzM8zOzO7FnYlmYm5YnUk+t6A9KaAyqaA9UAoBQCgFAKA/CaAxsaAxMaAluT+Zn4fikxCXKe7Kg+vH1HxG49R6mgPqXC4hZEWRCGRwGUjYgi4P3UBloBQCgFAKAUAoBQCgFAKAUAoBQCgFAKAUAoBQCgOCf/ANAY1zjYIifIkOYD+k7EMfjZQPvoDmatQGVWoDIrUBkDUB6vQC9AL0AvQH4WoDwzUBjZqAxM1AYmagPor2HYx5OFIHN/DkkjX0UG4Hyvb4WoDo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2" name="AutoShape 8" descr="data:image/jpeg;base64,/9j/4AAQSkZJRgABAQAAAQABAAD/2wCEAAkGBxQTEhQTExQVFhQXGRgZGRgYFiAZGxscGyAYFxkhHhweHiggHB4nGx8aJDMjJykrLjAvHx8zODMvNygtLisBCgoKDg0OGxAQGy8lICQyMiwvNC4sLCw0LCwvNTI0LDQ0LCwsNCwsLy80LywsLC8sLCw0NCwsLCwsLCwsLCwsLP/AABEIALQBGQMBEQACEQEDEQH/xAAcAAEAAgMBAQEAAAAAAAAAAAAABQYDBAcCCAH/xABJEAACAQIEBAMEBgUHDAMBAAABAgMAEQQSITEFBkFREyJhBzJxgRRCUpGhsSOCksHRFjNicrLh8BUkNENTVHOTosLS0zWU8Qj/xAAbAQEAAwEBAQEAAAAAAAAAAAAAAwQFAgEGB//EADgRAAIBAgQDBQcDBQACAwAAAAABAgMRBBIhMUFRYQUTInGRFDKBobHR8FLB4RUjM0LxNKJDU4L/2gAMAwEAAhEDEQA/AO40AoBQCgFAKAUAoBegF6AXoBQCgFAKAUAoDQ4pxVIB5tWOyjc/wFT0MPOq9Niehh51XpsQTc1vfSNberEn8qvrs6NtZMvrs6FtZM109osHixxMjXcgZlZSgW5VmY3GUBgBruTpe1Z1amqcrJ3RXq4GULtO6LdDikdnVWBKEBgOhIDWPrYg29RURSaaM1DwUBWOb+Y58LJh0w+F+ktKJWZBJkYLH4d8twQx823pQGblTmtMb4i+DPBLFlzxzR5GAbNlI7jynWgLDQCgFAKAUAoBQCgFAKAUAoBQCgFAKAUAoCq85wGSTDRg5SxcX+QNavZ01CFSTW1jmRCRcMQAMZS4IBAzFV818pci5UaHS1yQegvV6WIm24qNvm9N7Xsn9LdTyxrjhDf7xF+2/wD4VJ7TH9D9F9zyxGuSCRmJsSLgmx+FWVZq9jwneR2P0rc/zb9fVaodppdx8V+51HcguK814mOWQfSJAPEkCgKGNgx2AUmwFWVhsJGnFyhq0ub4dCvKpJPcxQ82YphcYh7fADbe4K3BqSGDwk1eMF8zzvJczbwnHMY9v85ZQWC3a2rHYABSSfy615UwmFh/8d+Pw9T1Tk+JmxXF8WoYriZTky57qoHmAN1IFiLm1tDXEMNhm0nTWt7avgeuUuZeeVsaz4NJZWLNZizHfQt29BWFjqUY4lwgrLQsUrySXMp/EcdcvLIwA3JJ0A6D91ayUaMLcEfTwgqcVFcCHn4zskcb+M/uJIpQEbl26hB1uAeltaglir+GK8T2v9T25hnhEAzAl8QQzM/UgbsV2suyL3t6mvI0bSUV7z4/f9jipNU4uT4F34PL43DwMOJAyPaQEZZJCrB5Llt2cHU31udRuM3GYZ0KmX4mJKcHVbV7dVa3w6Ehy3G8EEjTkhEF9RlFkXzsFuSim18pJO+17VVRHUab0IwYuKZfGxmKMYIzLh45vD8JemfIQ7PYjNc2B0A0uYquIp0vfdiCU4x3KHw/mWbDY8SYueOeHDrMIo4S0k2WYoASG89rhB5jfXS4qCnj6NTa9ubVl6vyPI1Ystns+5qTG4zF4jw3gDJh41WWwLFDMTbofeGlT+0Us2XMr+Z1nje1y88V4lHh4mmmYKijU9T2AG5YnQAak1K3YkjFydkQPL0+KMr4jFv4cc1lw+HI1RdwZDbSQjpf06V1CE5JtcCeUIuNoK9t3+cCxy4lVZVJ8zXsNzpqT6D1rqMJNOS2RDGnKSclsjNXBwKAUAoBQCgFAKAUAoBQCgFAKAUBWObVczYURkB8z2J2Ggvf0tetTAOKp1M22hyyDYyMn6CSDRlv4KeCbkNluxA097rV5ZFL+5GWz955uV9Neh4eMuN/2x/+yv8A5V7fC/o/9X9hqUvmnmAYZZDdXnWxKFtSGbKTcb611iMVGlDw76adAkT/ALPeOrNLiGjDBoYpAcwFswCnTXUXqpi8Qq1B24NfuNjmuJ4pMyxyGRs752Y9yWJNcutUUIWk9n9TNnN7mXB4+TKhzkkygG/UEC96kpYiqknm/wBj2Mnb4l7wKF/BC6tHJqvWzMhzAdQLWPawrXqtQzuWzX7PT7fEsLWxZ+ejh44VhjsZSynfMyqPUkkdBaszsvv6lR1J+76XZJVypWRNcqR5uHKvdJB95YVRx8suMb5NfsWMNLK4vqcrw3GvpRKZ7FpGVIcu4jswLuLlVY7m3oO5LEd87X3ei8up9Ne5tJYuuIEdg751JfNJK2VkjVR9RLFm30GptrXfFVEt3fq+Xkh1N9sE4BJZLv8AzpIOvYL2VRcAfPcmtHDRULylrJlLHRrSh4JRjH/a/ItPBhKMPLPFPYKXJQqGU5VB+IPzqpiXTdaNKpDe2t7NXMTF1XUqTqQndLbirdDDzdx4zRy4aI2R0ZGfqcwKnL6a718Hje2HGeSjsnq+fkVamId7ROZ4Xl1MQMR4s0xMjeePNrEwIbS9+ux2KkVTqY+dKUHGK02f6vzjxucOo42sv5NmfgsKyqI7+M2QHYlY1yXLG1xcJlF9yfQ2hjiqsqbc/dV/i3fb1u+h4ptrXYk8XjGYOIlcnzDPplBHvZbm7MNbWFr6XqGlQjBxdRpbacel+CT43e3A7p0YxadRry49L8EvN7cD85W4kTiYmxGeWCPMyQu7SGBvLlkYsSPE3sp2BuLVvRx3s6SqO656Wd/0pcFz+BpVa3c07cdLtWV9/dS4Ln8Dqrg4kyKJB4VktZQb5hmvc9a+ko1YRpwqRV763uS05xpwjNK7fUxy4B4QZBMzMciklAzWuFsOvW9u9SxrRqtQcUlq97Eka0aryOKS1e9iR4VMzxBm3uw2tsxXUdDYVXrxUZtLp9CvXgozaXT6G3UJCKAUAoBQCgFAKAUAoBQCgFAKAgeP4SSSWFoTGXiuxVmto1gNBrY61ewlanCE41L+LkcspnFeMxYWU4Zmw0El1ZvfkGxy5iylRob1cWIpSeaTk/gl9COU4xdmSnC4sViIxNC2HaNr5W8NQDYlSReMXFwbHrR4jCLfN6v7nau9jn3OvJEj4mRpbKXRRo1gbEMSPJ3FrV66EcTecHpax7exafZnyi8X0mQMhWZZB7+YqzACxGUf4tVbE2pRlTd7tpjc5viuAzKFjyjNGXVrMLXDEaelW/Y60qcLLhz56mbOm9j3heEShUBAFpAx1GwAqSngq1kmv9r/AAPYwaViRn4ixPkXQZtSpYnK2Q2VSCNb6n99Xp4qTdoLn1202LGXmeFx8gIuBbMoPkZfeZU0JYi/mv62NcrE1E1fpwa/NxlR2/kf/Qof1v7TVg9p/wDlS+H0J6XuorPH+SxA82JwzrFG93mAQFl6sY2J8o62sddqhw04wum7X42/LGzhMWrZJvyIbh2CyWLKUyjLHGd4163vrnbcn4DvfUw9NWUvTovuaKs9UWPhnA5JSMwKx9SRuPQH86VsXCmtHdlXEYmnCLjo3y39TPznho444o0BXeyqbLbqSOpvbX4181j+262EV42cpc1eyPl8SopJLTyKzDhXf3VJr4OUknqR0sPUq+5G5hxvBcxBkiuQNGtqB/WBv8r11DEOCtGVvzkyR4XEQ0yv6mLDYZIxZFVQdTYbnuTuT8a9nOU3eTuVm29zWCPHosfiLmLIQwUrmJJDXIutydRfTS2lWc0KuspZXaz0bvbircfPjxLN4VNXLK7Wejd7crcfPjxNjBw5EVSbkDzEdWOrH5m9QVqneTcltw8uBDVnnm5Lbh5cC2cocRZSYlUMW1F2y7b62PT99fVdjYujOjGhKVpK/C/G+9zQw1WlKnGnKVmr8L8blg4kJ5Y2QRBSbWPibWIPb0r6Gj3NOak5X+Beo9zTmpOV/gbfB8M0cKI/vC99b7knf51DiJxnUco7EWIqRnUco7G7UJAKAUAoBQCgFAKAUAoBQCgFAKApfD4saOKPM2GIwzqyZvEj8trZXyhs3mygEW7VI7ZSFZs97aFU9rUuBbFoJSPFWMB7B72JJUMUPa/rr8K6p5raEdbJmVzqnCpI2hiMOXwii5Mvu5baW9LVE9yyrW0PHF+GJiIyj/FW6qe4/hU2HxEqM80f+hq5RsJPLgMQQ4up94DZ16MvqP4it2pCnjaN478Oj5fnmc7MtEfLOClHiiIMH8187a5tSfe71lvH4um8jla2my+w7uL4Hr+R+D/2I/bf/wAq8/qeK/X8l9h3ceRz7mHl2BJcREY1TUmMsWswcwSaa2IB8Ub7j1FQPF1nvL5L7HuRFDfA+FMyDKTmjtlHTPG/roFB37VqYV5lF87fVXIp6H0PyyijCQZBYGNWt6sLnf1JrNxrk8RPNzZLD3USdVToouNi8XFsoNs0lr72t1100tW5B5MNfobtOXd4ZPkjPyhxedXkhxkzSsXcJJ4aRpZSy28utyVbcW006XwVfiZlanFpOCsYOanzYkjooVf+799fJ9sTcsQ1yVv3Meq71kvI3cG1tAAT5Qva5BJv6AA1iUIJq7NzE15Rm4RXJL5/YzYlSDlfKbgkFRbawIIJNtx1rqtBZbnuHqzU8sioYxPO1u9e0/cRh4xJV5pczBXZWN7DcPLITb3h5GBuA41yt2LDQX62q/RwmeDb47PryfmdqLa/NyUw2EyTq8am+dSADYLGAA7E7akkAehq/ToKFdTprirdFxfx29SRRtO65/IvdfSl8UAoBQCgFAKAUAoBQCgFAKAUAoBQETzVxkYPCTYgi5RfKO7HRR8MxFdRV3Y5nLLFs4hyrMs4xZnCmaY3OIlTxIlFi7K4zAx3IFnF7WAq06cn7q0RnRr01fO7Nlg9jHNgjD4OZrJYyRE9De7r875h+tXM6Upvwq7JKOIjTjabsjqbcfwwBJmQAakk2Arl4SstXFknt2H/AFo0OL4rB4mPKZk7o4N7X2I7g/jU+GjiKMs0Y+fVB43D8Zog+XeKnCyeDKbxObqw90X0zA/ZPXt99aGMw6xEO8h7y4ft5k1OpGSvF3TLnxGQiMlSRqtyBchbjMR+resWik52f4+BKyM/yic4TxfLuGsviFds1tsl/rWvbW1tatdwsubLr8bX5efS/wA9Dy5T+eMI36KcsWD51LGwvZiyaDT3T9wFbHZlReKkla1n8tfmV6q4lx5KlzYKH0BX9kkVjdpRtiZ+pNT91E5VE7KjwGPPi3f7Jc/eSB+F618VLLh1HnY2MVLLh1HnYx8VxUaSSTYbANipI3yuysAokNgcoY6sLjMVGl9TvWMyhFNrLKVkR3EsSXxDh0aKUBGaNiCQCLAgqSGUkEX7g18r2rRkq8pcJfYysRB06inur/Q2IsWove/S1twRsRWJCnUgrGjVxmFqScm3rbhtY/ZOIg6ksTa1yNh6AC1KkKklYUcZhqcszbb8iIxAuxPQ7VLGDjFJmViKiqVZTWzZt8O4IZVLXsP8d9/8bVoYXAOtHNc8hTclckMBCEzO3hLkGuRWBIGvmJPbW1j02uK0aMMibllVuSfz+1uXNHcFa7dtDPK4eSNSB74XzgsMws1jYizZSCDYj4WqVtOcU+dtddfhs7bPU6bTaRbVkBJAIJGhHbrr8rVutNast3PVeHooBQCgFAKAUAoBQCgFAKAUAoBQGhx7hKYrDyYeS+SRbEjcHcEeoNjXqdnc8lFSVmcBxXJE6O6pLGVuVuSykgHqACNwDa9a6ws2k1xPnHioKTTT0ZNcuctfRiZHbM5FgQCFA3Nr7k6VZoYfI7t6lavXc1ZKyNrjLgtFEWyqzB2PlGiFSti2hvIUFrG4PSva7u1BnlFWUpWvw48fLpc0MPIiYsiEx5R+idAGEmZjmLG/vIhA12UMwqGLjGr4NtiWSlKj4733T0tb9m/nodTwnCExOCjVtGAOVuoNz+HcVVqYmVDEya24o3MAr4aJpcNx8iBsHMDnFghH1kuMwBO/lvb7txU9ajCbWIp7cej4fPf12Ld+BJnAktn8I5Pd6eLkOuXf3L9L5rabVW75KOXNr8bX5+fyvqLGvzLgDJgHBBvGS6A75VJIB9clxUmDrKni0099H5v+TmorxPPs4lvhCPsyOPvs37697YjbEX5pfY8o+6WTEYlEGZ2VR3JtWUWKdOdR2ir+RV+VcbEniF5FVmItc20Fz+Zq7jcRCbiou6RrY7D1pZVGLaRUZODePC3DsLiHhxolfETh2cLICSMysosVPkYZfnrWdbgivnyS7ycbrZdDYVoJsSkkUkkssMJw+Ila+V3QqFtcAFrhySPTuKye15R7uMb63+hndoNxpKMtLu6XTX/hvlK+esYwTDlmCjdiAPnXsKbnJRju9DpK7siUx+HR1mjQG8OUjTooyv8AxrUxEKc4VKVNa07NeSVmWJJNNLh+MiMLxB4gQtrf4+8Vn0cXUoq0SKNRx2HGJm0XRVZQzBdszHM1/mALegqTGVpq0Vomru3N7/nkdTb2JLlNHmneVvdFiexcDKv3C5q/2V3letKrLb9+BLQTlO7PfNHHRgpja15VVieoykqTrpqLWvtY/Cvu8HhfaqSv/rf8+51Vm6c9OJYuAYuSXDxySgB2BvlBANiQCL62IsRfoazsTThTqyjDb8+mxYptuKctyQqA7FAKAUAoBQCgFAKAUAoBQCgFAKA5djD55P6z/ma+pp+7HyR8XV9+Xm/qT+OV3hyiKS5KLlIGVCq5iV9GG5vas+k4RqZnJcXfi7vj5GpWVSdHKou+itpZWV7rz5mueXoJUSORXdpIy4ewKLodj0NjuCNhtSrWk227WTtbiKOGglFK+aSvdbeXUr2HwqR3CgC+pN7ljtcsblthqT2q/CnGOyMuc5S3/P2LtwDjkCQKkkixldPObA69D1rKxeErTquUI3vyPoezcRTdJU76okuN8IXEoNcrjVHG4O/3VWw2JlQlzXFGk1cx8C4kzXhmGWeP3h0YdGXuDXWKoRjapT1g9unQJkq6ggg7HQ1UTs7o9Kbyg30VMcjbQOzfFQun3hRWr2rPvFTq84nOFpOdTu1xdvUrs+LnnVsS4Ypexb6q32AHbUVhu71PtKcKNBqhF2fzfU8YgOiI7IQj+6e9eWJIThOTjF6rfoZcKBFiEjxcANxZQwGZc22VgbgEixF7emleVJ93Bya2Rn4+NOrhp16Tu466cbcH+xpc2cxHBkQ4fDxs+TOsYuq2LFQERRdzcXO2m51rBp0XipOrVlZXt5fZHxKTryc5sg3i4xig1s8MZQZWAGHysbXDDzyEDUaEX0qZRwlJZrXs9d5fPRHVqUNbX+f8Fn5K4RNhJA80wkvkBVc9swuC+Z3JLEHWwA0GlV3iqbrQlGNrPps9LaLhwI+9jnTSOj8TIjjlkA1Ya+v1R+dbmKcaNKpUS1a/gu1LRi5FBZK+NtpYzDa4VhDLKLgsouWJ1Av3rtUqlby4vgr8S1hI5qqurrUu/CsIsUYRBYC/zPf519b2dFRw8Ulz+PX47roXu7jDwxNTiHL0U2IhxDXLRH3dCrWDhbjuC1x8PhbYpYycKUqcdn/H2OHBOSbJeqp2KAUAoBQCgFAKAUAoBQCgFAKAUAoDn/C0DYuzdXfTJmB1NwR0FuvSvoa7aw91yXGx8thoqWKs+b4XuWL6RiPpfh5P0G3u+XLl3zd76W/Cs3JQ9nz38XnxvyNbvMT7Vky+Dy0tbn5/8ILjmOkSSSJHYJtlyhAPQdxY7/Cr+GowlBTkted7mbjK9SFSVOMnbla1vzmVyeOxzj797fxXuPnWlF3WX8/6QUqilHu3/wB+0uT+DPDYaV3Vo4zJYahfNY79PiCD1+Rt6qlOEXGcref56mjh8N/YcU9+K3LPwDmSWLyYkM1zc399ewsdx/jWsvFYGnU8VHT6MR7TVKp3bu4r1+e5ZcVAmJVZYXAkTVJB07qw+ydiDWbCcqDcKi0e6/ddeRrU6kKsc0Hc2+H4vxFNxldTZ0+yf3g7g9RUNWnkejuns+f5xJSv8YmggxE/jMAmIgAKgXYlM4awHdCPuqw26mGjH9Lfo/8AjPKc3Sqqa3Vn6HLW4m6I0IkbwSxIB0DW2JHQ7ad6oThKDsz7jCVsPjLVoLxLTqun8n5iOMOyKjOxRPdBOi37VwW4YeEZOUY6vfqWfljhWKxky4ibOUUeVn0zWva3oN721qriM9WDhT1vx4Jfv8D53tfFUaVCWFwyV5b22S4683tZbGxzPyaMXj44GkC/5nKc3h5iCZEW66jKwvvXuEwaoxs3fifMUaORWbMEfsYjBQ/Sr5FK2MCkPe+rjNqwvo2h0GulXbLYnMfBOQFwOPw0ImMgkgxJzGMK2jQbkHze8bX2qpicHGvFxvb+CKpSU1YvuI4NK4CtPdR0K/36/OqNTs7EVI5JVbry/nUhdCbVnLQ84flhBq7FvQeUfx/GvaXY1Na1JN/L+fmexwsVuzDxziXgAQwAKbXJA2HQfE96+lwGApuG1o7JI2cDg4yWaS0M0MZa8odhnQWFzZbje2xNfE18ZVox9jmrqEnfXWVns3vb79DqTUfA0tH6m5wufMWXU5dCSLAkbkVf7PU4Vr6KM1myp3yq+nlf/pBXhZJ8ySrbKooBQCgFAKAUAoBQCgFAKAUAoBQGjxnEtHFnUhbMuZiLhVJAZiLjQDX036V6jyTsjlcuJmeSVUtnDW8qEsS5uoK5rxll1CknTXoRW3HErKtVsj5ieFqZ34Xu/mXH6fjbW8JrX+xpltly27db3vXHc4W98y9ePMsd/jbWyv04Wtb9yH/yXP8A7KQ/FSaue0Uf1Ioey1/0P0I3F4Odn8FI3zDUjKb23vt7vr3qzTq0Yx7yUlb8+ZewuG7vxzi27Xtb81/Ys/D+EvhIRiokLSgfpY2Grr1C/YP1tjesutiY4mr3M3aP+r5Prz5Gth8ypqTVnyLFhJIsZCkhS6sLgOuo6H8eo3rOqKphargnquRLOnTrR8auaf8AJ3w2z4eRo27HzKfQ31qb23OstaN16Mpf07u5ZqEnF+qMHG+LnDJ4sqBZh5Vym6yDt0IA31GnQm+vCjF+GLvHrui3CpNaVI2fTVP7fH1OZYyZnleSRryMsjEk7kF0AHYBRoPQVKtFZbHpGzhlOHe2hLgE6A6gH4b1Uru0/gaOCdoMycvYxcNOuIKiREMl1YXuoyKCL7N5xr/GqzinuaVbE1KuHVBvz6/wjvGAxiTRrJGbowBB/wAbH0rsxGrOzI/jPL6zyJKJZYZUVkEkTBSUYhipBBBFwDtfSh4QHHcKuEQvLxLHbEhVZCxA1Nh4f4nSvG7FmhhKte+RaLjwK1y/znhROZf88nkVCoM7rmRWKlrKAq6kLrcnQV5mL9Psh1FpNX5WZuYz2iTJiI1hCTxSSWCMCs9mPuqqgiyb5juNOldpXtqtfU8n2Y6a/uOz6aotL8Vxb+5EV/VJ/FtPwrTWHw0felf4/Y5WGw0Pelf4/Yg+JpKHJmBzsL621G3TTpV6i4OH9vZF6i6bj/b2RYXx4SMsQLCwSxvm0Fvhrf7q/MaPZ88Vio0Yt5ndzurZXd5t97abbtmeqLlO3r0MPLeIklmZ2OiqRoLAZiP4V9q+zsNgaOWitZPVvVu3/TrGwhTpKK4stFVjKFAKAUAoBQCgFAKAUAoBQCgFAKA0eMYVpI8i5T5lJVjZWUEEqSAdCPQ9q9TPJK6KjzJwWSLCYqX9GSIXYFWZWjKqcpDhc0rAWAZrEAW6mrGGWatCPVEUotRbOYcu4qSSLESyzcQlMbQqscE7Bm8TxSTqGvYJ09a+oxMIRnGMYwV76tLhb7lWi3JNts9cTTEjiP0KLF4pQzwqpkmclfESNzmsRexY9BtXlJ0nhu+lCOz2S4NiSl3mVNlnx/KWKXCwyrjZQ7C9zNLraOSUgjPYaqLWGnrVGnjKLqyi6asui5pciZ05ZdGT/sSxkkuDlaSR5D45ALsWIGSM2uSdKqdswjCtFRSWnDzZ1hm3HU6EBWQWD9oDlHNXEziMQzJZsl1QXt5FN2e9x9ZW26Wq5TjljqRSd2QEY0tZXFrDNqM27sD9kDfpe3epDk18fIxEQygg5rZh5XsRYW2XTRbW7daqYj3jQwnuPzNUgswyAXJPhqDlBVrqVGo84Y2IJufWoS15l/8AZxxch2wuYDNmcaXyuMpkQEGx0IPyauouK3RBVjH3mi74+HKju8shCqSQpC7a9Bf8al75R2ivr9TmjLPNQjFau3P6nGubONiMsjpI7yo3m3AzZlAudTbtVSUnJ5mfSzmqce7itDBxbGrDHGEjLzsqJouxyg2Y73/o714dd9lSstTDwjDy4WRcSWviQb36DoV+BGh/CvUyaGGhVi1V1zfLyO+cPxazRRyr7rqrD4EXqU+Mq03Sm4S3Tsa/GcBHKhMhy5QTn+yOvyqehiJUXdHdCvOlLw+hzPhONMkXEGXEQMYfFkjVLNmiQExswB01/Ou/bFOWeUU5RvlfJM1ZYmzjeO/yubeI5ykwmAwEiwsWxCq7uiZlJ0ump0ZumvTQVWq151PFIqSpuvVlmex0nAYgyRJIUZC6qxRhZluL2I7ivDPkrOxsUPBQCgFAKAUAoBQCgFAKAUAoBQCgIPnj/wCOxn/Al/smrWC/8iHmvqcVPdZzv2UcNaHLI1gXtPJmNgkeWWLDrrs0jO7a/VUd61+1KqqXiuGi6vRy+Csl5lehDKiN9pWClwuNg4mqFfFMblHs3hyxhRkbKbEFQNj0bXap+zqkK1CWGb2utOKfH86HFdOMlURG4j2l4poUh8OAKgIBCtfVGi6vbZj87VNHsqipud3r5c78jj2mVrWL37CB/mU3/HP9iOsvtz/PHy/dljC+4dJrFLJH8fxRiw00g3VGIv3tp+NdQV5JHj2OMRoBmU6gXC3O2dSRc/EAdr3q+QmX6KzfVkF1VQCAijUAXdjYrm103NeXBqcSQOkcdx5cxuTlDhPfsx0Bte1+n3VUr+8aGDdovzMJgKm7iTLnViZFyhbaklrkFiO2/wBwqEs35HvgeKMOJimH+rKMEva2exYfslrfq32ry5PDDd8rZkvN/tudC4hzHPMrIY/CQ6EFTm+ZP7hXEpMu4fs+jSakpZn5qxS+aeN/RwigHM53AuVUWDEA6FtdOlcotVZ20IDFcU+jtlQBp79dVjvcXYXs05BszbdK9IM1tja4PimkhcuSSJH1PbRvuF9qF/CSbWvM6vhOKnBcPwwMZeTwr5drAAFix6AXFaOCwnfvV2X32Pje1cQvaZyjrdv5Dlzm84qVsLiMO0TEOBfVGy5c6m4BDAMDbtVnGdnKjT7yE1Jaeeuz8tCnSquT1VilcH4OPovGmgPgPFiJwroNfCj8/heiG1rbVjR4mzUn46alrdI9YuGReD8PaSVpTJisPIM31A2yj0H76P3UeJrvpJK1kzsdSmaKAUAoBQCgFAKAUAoBQCgFAKAUAoCF50IGAxZYZgIZLre1xlNxcai40qzg79/C3NHM/dZyfD+1JUEijARESNncNKWuRlC7psoVQB0Cit+XZDbT7x6aLT+ePEpe1LkYeZPaU2PgbCvhEXxCoVvEJyNcZWAyjb411huy1h6iqKb06b/M8nilKLTRpf5FwwTKUubHzeIua4Dm989hou2W34mrXezve5j99Ubvf5fwQ3C+E40yOMIuIYo7IWhLKLqbasCAO+pqStVoJLvWteeppUVOSvDidH5fwHMQteVFXtiGWQ/9ILfjWLiKnZj2T/8AzdfX7F2CrcS2cchxJ4fiFxLwFyht4SsouNfrMb7Vl/23UXdJ266/RErvbU5qZNC2oUm9wA1rgBlZT0uBb++pjg9xg5rBSzhozdtCTsFAvZVsb/q9AKA1sa4KxqnmIEmRb22FjY281wSbWFyBbtVTEe8aGE9x+ZouwBa11yhAxCh1bQBWKk6Md+vfTWoS0ZIo2Z447HM7xIob3zeQOzN21On916Hmlrn0IRXpm3scr9pHIkkgDwDNlJKjsDup9NrH7+9RuNjfoYyNaKU3aS+f8lC4LyswfPiRlVTcJmF2PqQdB87mub8C/ToN6y2Nj6SmG8qgS/pGcqdFNzexI9LCtnAdjVa7zVbxj838Pv8AAz8b2vSwsHTovNN8to/Hnyt8S7cP56wfEsuGxaNhpSbRsHupJ0sGtpfTRhY1oz7OxGBvVoPMuKt+32PmG4VdJFs5a5QgwTGYsXmby+I50AYjRRsL+UX3NvlWbi+0KuKWRK0d7LpzJqVG22rNo4fDRLjEEICtd5VH+tMgsT89RVSGHcstv9i7GnObg776LpY2W4Nhmiiw7RJkiyOkf2MvunfoahcNOhFmmm5fC5K14RCgFAKAUAoBQCgFAKAUAoBQCgFAKAh+b4w+CxEeZUMkbxgsSFzOCouQCbXParODv38Wlezvp0I6rSi7s4Z/ICX/AHnCf8x//XX1Xtq/RL0X3M3JH9SH8gJf95wn/Mf/ANdPbV/9cvRfcZI/qRPJwrF+Hl8fAlrWz53+8r4eUt62+VQOtC98kvRfcr+x0s18/wCee5a/ZsiYHDyx4jERM7ytJdGZhYqg1JUa3BrN7RhUxFRShB2Strb7mlRqU6cbOSJbivOKi6wLmP22uB8hufwqOh2Y3rVdun8nNTGJaQNE8aw2Fyy8Rn/Syhwi5WcKBYOLIpCmzC+29u9QYqvD/FRVo/Ulo05e/U3+hzXHcUwayMI2zxg+VhnUEdLgpmFtjr0rhVo21ZI4M/JeNYfLYvnZmzHLmULYWC2Ka77ja1tdaKtDmMrNfiHFoWVFzhgmbyhWXcj3SV/Peq9aSlK6LmGmoRakYJeIw5QVP1QrxsWJ8vusHCgfLptqDURP30OfyJjkji2BixImxD+GI9VuHkLMbgaKlhbe562ocVaycbRZ2U8VaWJJcJ4coZFcKxKMVYXU6i4uOjAVPRVJu1RtdVqUZuaXhVyBxHOssZKyYYKw3Bcg/wBmtWPZVOavGpdeX8lR4uSdnErOCZMdxBfpPuuT5b2BsCUS+mn5/OtCqnhMI+53XH6sjg+9qePYtON5L4acVEGRFYo5EANlky5fMVv9W+3W+t7VlQ7Sxncys21deLl0v1/Ny53NO+xyv2zcEw2FxMa4YKmeMs8anRTeykD6txfT0r6HsTE1q9FurrZ2T5/8IqsVF6HR/ZpzD9L4UTP52gzRPfdgoDKfiVIF+4rC7TwroY1Knpm1XS+5cwjlKUcrs7lqw3CAUUyFy9hc52FuwFj09fnWfPEtSeRK3ki1PEtSeRK3kjFw9XWRwqozZ7SSMxzEAArZQPsn0F67quDgm20raJfPXzOqrg4JttK2iS9dfMmqpFIUAoBQCgFAKAUAoBQCgFAKAUAoBQEDzt/orf1k/Or/AGb/AJ15MrYv/GcbxnM0LDKjyDzC7KmpXrl9T3tWlUxcJK0WzNUbHiHmCKN9XnKlfdkW5BvuCelr6VzDExhLd26ho0OYuKqzxSIEkUxkASLcA5jfS+h0qLEVlKSktVbiepWRNcpTFoddAGNgNhck2Hp2q3g23A5kXXlnhom8c650Q5PRmDAH4i2lQdpVZQpqK/2LODgpSbfA4Th0AUaWNhcW69b+tYJpmWgFAKAUAoC6+xnDk8UVlFssUpcjqPKoB/WI+6gO68U4bHOhSRQ2hsTuD3B3FTUK86Us0XY4nCM1Zo4ZNpKqtuHUMD3DAGvtE7wbXL9jLitbMuHMWJ4wMVIYIc0Qe0beFGTl0+sTfvWPhodnugu8lrbVXluXpOpm0WhXfbScP4Y8C3ifSpPG+1nyLv6ZbWq32H3ufx7ZVl8rntW1tDc9j6FMA5INpJ82X7SoFFr+rX+71rnti0sSukbeTZf7PpOzm/Jfc6qMTK/83GEH2pDY/sDX7yK+c7unD3pX8vue93Th70r+X3MGF4b5z4iBiDnWXYkncEA6WPTa1q7nX8PgduDX5+XJKlfweB24Nfn5cl6qFMUAoBQCgFAKAUAoBQCgFAKAUAoBQFf57/0N/iv51dwH+b4P6FbF/wCP0PnzlqGBm/TOVIKFLG1zf4H0qxh1Tb8bttYzn0JvnKKE3ZnPjhVyrfQjN2t8etWsZGnvfxHKNzkfhBxESqt85LqSDYZbgm+hsBfeuaOSNLPN2O1GUmooumA5VVXZQ7GIAEyAXsbWH6o372121r1YpQgml4nwb/P+6Eqw95Wvpz/PyxO8nYJ4ZZ0ca2jII2YeexB6iq/aNWNWnCUevw2JsLBwlJPocA43HkxOITYrNKLdR52t+FqyS8adAKAUAoBQHTvYNHfEYp+gjRb+pZjb8KA63xrENHh5pE95I3ZdL6hSRp8aloQU6sYvZtI8k7Js5NxjlTiE5ado4nLIrkxHL4lwNkJ0fuNAbG1fUUMfhKSVNSas7a8Pjy5FKVKcnmsaeH5pXDwLgpcLijG6yDElkKzGRrZDHc6BLWF7HY9Ne54J1ajrxnG6ay2ellvfzO4TssrTK9yr7OsXjpQXR4oL+aWVSrMP6KnVmPfb1q5jO1qGGhaLTlwS1t5iNNs7hAkGFCwwQMwgRFJBUBfsgs7AFze/fXfWvhMRj6k5yvd8Xtx/NiWWLlBd3FNpb7aX8/oTmDxSyoHW9j3FiCNCCOhBuCK4hNSV0d05qccyM9dHYoBQCgFAKAUAoBQCgFAKAUAoBQCgKD7Qec5sKWSBAQvhqzEXbxJczIqDa4RGJJB3Ww7SQgnuQ1ajjsaXHZsWvDkxExYq5QywuAHQNYCxAGoa+/QjQEGrGFko1dOpDiE3TuznqcnEEMk4toVOTXuOtaKwL3UvkUMyMuL5XllbNJiAzWtcp0++upYOcndy+R5mRcOSFXCKIWf9G587Zdbn8l7jWvamEapeHWS1X59CWjUSlZ7MniZ8JiAqP4iNeTVtCp95mPQgD3v/AMrj+1iaN5KzWnx4JfYl8dKpZO6epK8qcQaWWfUZFy5ABYAEvtfXXTT8qq4+iqcIc3v8ibDVHOUuXAgvbJwZWwDzJGoeORHZgoBI/mySdzYNf5VmFw4XQCgFAKA2OHYMzSxQqLmR0QfrEAn5C5oD6mweCjiFo0Vb2vlUC5Atc23NqAgOaeHY6ZwIJUWAplZTobm4Yk5TcZSNBbrWlgq2FpxvVi3K91+XIK0aktIs8TcME0wRZWVo4EAeNuoZgb2Oo9K7jXdKk5ON05PRroRyhnlZPZcDf4EJFkmilk8Xw/DKsVAPmDE/kKr4ru3CFSEct7/IkpZk3GTvYkuJTskUjouZ1UlV7kDQaVn1JOMG0rs7qylGDlFXaRW+DiXErK48NQ7xuykP7xii6q409DVOjnqpy01afHkupn4fPWUpaK7T475V1MnLOOcTHDhLxjxnL63DeNIoF/Wx31r3DVJZ+7tpq7/FnWEqy7x0raau/XMy01eNIUAoBQCgFAKAUAoBQCgFAKAUAoBQFM5hiWDEPJKckMvhyJPa6wYiMMgz72RkIFzpowJFxXa1RHJWZVuH81zYyOXAY2NZZG8sbQsP0jZrXKrfyD3i4sLDuRU0X3bzR+ZC26icZF4h5Kw6qq3kNgBfN2Fu1TrtKslbT0HsdPqev5HYfvJ+1/dXv9TrdPQex0+o/kdh+8n7X91P6nW6eh57HT6mQcqw5SmeXKdSM+n5eg+4Vz/UaubNZX8jr2WFrXfqbnCOCx4csY83mtfMb7Xt+dQ4jFTrpKVtDulRjTvlNriODWaKSJxdJFZWHowsarEx8ucX4Y+Gnkw8nvxsVJ7jdWHoVsfnQGpQCgFAdF9i3ADLimxTD9HACF9ZGFv+lCf2hQHcaAxYrDiRGRr5WBU2NjY6b13CbhJSW6PJRUlZkJhuXvoySnDN+mYAAvqBY32At31q7PG9/OKrLwrkV40O7Tyb9TJy3g8QhlkxJUu+QaW2UEa2Futc4yrRkoxo7K/zOqMJq7nuycqiTlTxeAmw7DwZLJIwRfNlOt8oIKONNgwsbAA3teqM6c6b8L0en5o/UzJ0qlF+B6N2+3B+umhMcD4X4KsWILta9r2AF7C51OpJJO5JOm1WKNLItdy3h6Hdp33f5+dSUqYsCgFAKAUAoBQCgFAKAUAoBQCgFAKAwY6FnRlRzGx2YKGt8muD86I8ZE8B4A+GZj9IaRWLEqYo11Y33VQbDoNq6crnMY24k7XJ2KAUAoBQCgOY+27gsJgXFnyzqyxi3+sVifKf6urA/EdaA4vQCgPwkDU7dba6ddOtAfUvLvC4cNhooYB+jVbg9Wv5ixPUkm9ASVAKAUAoBQEdxLgUE7Bpo85AsLs2g9ADaoamHp1HeauV6uFpVXeav6m9DEFUKuwFhck6D1OpqVJJWRPGKirI916eigFAKAUAoBQCgFAKAUAoBQCgFAKAUAoBQCgFAKAUB5kcKCWIAGpJNgB6mgOC+1bm9MbMkUDZoIbnMNnc6Fh/RA0B63PpQFFoBQCgO3eyXnKOWBMHM4WeIZUzG3iIPdt3YDQjfS9AdIoBQCgFAKAUAoBQCgFAKAUAoBQCgFAKAUAoBQCgFAKAUAoBQCgKfzh7RcLgG8Js0s25jjt5b7Z2JAX4b+lAUfE+2mYn9HhYwP6cjMfuAH50BH4j2vcQb3VwyfCNifxkt+FAVjjnNGLxek87sv2AcqfsLYH53oCIoBQCgFAB+WooCz8J9oPEMOoVcQXUbCYeJb5khv8AqoCbh9seOHvxYZvgrr/3mgJPA+20j+fwmneKS5+5wPzoDpXLPMuHx0Xi4d8wBsykWdD2Zen5HpQEvQCgFAKAUAoBQCgFAKAUAoBQCgFAKAUAoBQCgFAKArPtE5oHD8G8osZW8kQPVzexI7KLsfhQHzM8zOzO7FnYlmYm5YnUk+t6A9KaAyqaA9UAoBQCgFAKA/CaAxsaAxMaAluT+Zn4fikxCXKe7Kg+vH1HxG49R6mgPqXC4hZEWRCGRwGUjYgi4P3UBloBQCgFAKAUAoBQCgFAKAUAoBQCgFAKAUAoBQCgOCf/ANAY1zjYIifIkOYD+k7EMfjZQPvoDmatQGVWoDIrUBkDUB6vQC9AL0AvQH4WoDwzUBjZqAxM1AYmagPor2HYx5OFIHN/DkkjX0UG4Hyvb4WoDo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16" name="Picture 12" descr="http://gdtdim.ru/images/news/news_080212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067912" cy="4081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52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733</TotalTime>
  <Words>1860</Words>
  <Application>Microsoft Office PowerPoint</Application>
  <PresentationFormat>Экран (4:3)</PresentationFormat>
  <Paragraphs>425</Paragraphs>
  <Slides>56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Модульная</vt:lpstr>
      <vt:lpstr>Слайд 1</vt:lpstr>
      <vt:lpstr>Мировоззрение - это</vt:lpstr>
      <vt:lpstr>Исторические типы мировоззрения</vt:lpstr>
      <vt:lpstr>Мифологическое мировоззрение</vt:lpstr>
      <vt:lpstr>Религиозное мировоззрение</vt:lpstr>
      <vt:lpstr>Философское мировоззрение</vt:lpstr>
      <vt:lpstr>Типы мировоззрения на современном этапе</vt:lpstr>
      <vt:lpstr>Типы мировоззрения</vt:lpstr>
      <vt:lpstr>Типы мировоззрения</vt:lpstr>
      <vt:lpstr>Типы мировоззрения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 С5</vt:lpstr>
      <vt:lpstr>Решите С5</vt:lpstr>
      <vt:lpstr>Слайд 19</vt:lpstr>
      <vt:lpstr>Познание</vt:lpstr>
      <vt:lpstr>Как вы думаете, познаваем ли мир?</vt:lpstr>
      <vt:lpstr>Уровни (ступени) познания</vt:lpstr>
      <vt:lpstr>Формы чувственного познания</vt:lpstr>
      <vt:lpstr>Формы чувственного познания</vt:lpstr>
      <vt:lpstr>Формы рационального познания</vt:lpstr>
      <vt:lpstr>Особенности чувственного и рационального познания</vt:lpstr>
      <vt:lpstr>Основные направления в теории познания</vt:lpstr>
      <vt:lpstr>Слайд 28</vt:lpstr>
      <vt:lpstr>Знание</vt:lpstr>
      <vt:lpstr>Виды знаний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Слайд 43</vt:lpstr>
      <vt:lpstr>Истина</vt:lpstr>
      <vt:lpstr>Виды истин</vt:lpstr>
      <vt:lpstr>Виды истин</vt:lpstr>
      <vt:lpstr>Критерии истины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Слайд 56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Студент</cp:lastModifiedBy>
  <cp:revision>73</cp:revision>
  <dcterms:created xsi:type="dcterms:W3CDTF">2015-10-03T09:25:59Z</dcterms:created>
  <dcterms:modified xsi:type="dcterms:W3CDTF">2002-01-04T22:43:16Z</dcterms:modified>
</cp:coreProperties>
</file>