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2" r:id="rId2"/>
  </p:sldMasterIdLst>
  <p:notesMasterIdLst>
    <p:notesMasterId r:id="rId63"/>
  </p:notesMasterIdLst>
  <p:handoutMasterIdLst>
    <p:handoutMasterId r:id="rId64"/>
  </p:handoutMasterIdLst>
  <p:sldIdLst>
    <p:sldId id="256" r:id="rId3"/>
    <p:sldId id="354" r:id="rId4"/>
    <p:sldId id="270" r:id="rId5"/>
    <p:sldId id="355" r:id="rId6"/>
    <p:sldId id="353" r:id="rId7"/>
    <p:sldId id="379" r:id="rId8"/>
    <p:sldId id="356" r:id="rId9"/>
    <p:sldId id="265" r:id="rId10"/>
    <p:sldId id="357" r:id="rId11"/>
    <p:sldId id="363" r:id="rId12"/>
    <p:sldId id="364" r:id="rId13"/>
    <p:sldId id="365" r:id="rId14"/>
    <p:sldId id="372" r:id="rId15"/>
    <p:sldId id="371" r:id="rId16"/>
    <p:sldId id="373" r:id="rId17"/>
    <p:sldId id="370" r:id="rId18"/>
    <p:sldId id="374" r:id="rId19"/>
    <p:sldId id="375" r:id="rId20"/>
    <p:sldId id="376" r:id="rId21"/>
    <p:sldId id="378" r:id="rId22"/>
    <p:sldId id="384" r:id="rId23"/>
    <p:sldId id="385" r:id="rId24"/>
    <p:sldId id="386" r:id="rId25"/>
    <p:sldId id="383" r:id="rId26"/>
    <p:sldId id="390" r:id="rId27"/>
    <p:sldId id="380" r:id="rId28"/>
    <p:sldId id="392" r:id="rId29"/>
    <p:sldId id="325" r:id="rId30"/>
    <p:sldId id="326" r:id="rId31"/>
    <p:sldId id="327" r:id="rId32"/>
    <p:sldId id="328" r:id="rId33"/>
    <p:sldId id="393" r:id="rId34"/>
    <p:sldId id="394" r:id="rId35"/>
    <p:sldId id="395" r:id="rId36"/>
    <p:sldId id="396" r:id="rId37"/>
    <p:sldId id="397" r:id="rId38"/>
    <p:sldId id="398" r:id="rId39"/>
    <p:sldId id="399" r:id="rId40"/>
    <p:sldId id="352" r:id="rId41"/>
    <p:sldId id="401" r:id="rId42"/>
    <p:sldId id="402" r:id="rId43"/>
    <p:sldId id="403" r:id="rId44"/>
    <p:sldId id="405" r:id="rId45"/>
    <p:sldId id="407" r:id="rId46"/>
    <p:sldId id="408" r:id="rId47"/>
    <p:sldId id="409" r:id="rId48"/>
    <p:sldId id="410" r:id="rId49"/>
    <p:sldId id="411" r:id="rId50"/>
    <p:sldId id="412" r:id="rId51"/>
    <p:sldId id="413" r:id="rId52"/>
    <p:sldId id="414" r:id="rId53"/>
    <p:sldId id="415" r:id="rId54"/>
    <p:sldId id="416" r:id="rId55"/>
    <p:sldId id="417" r:id="rId56"/>
    <p:sldId id="418" r:id="rId57"/>
    <p:sldId id="419" r:id="rId58"/>
    <p:sldId id="420" r:id="rId59"/>
    <p:sldId id="421" r:id="rId60"/>
    <p:sldId id="422" r:id="rId61"/>
    <p:sldId id="423" r:id="rId62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279" autoAdjust="0"/>
    <p:restoredTop sz="89165" autoAdjust="0"/>
  </p:normalViewPr>
  <p:slideViewPr>
    <p:cSldViewPr>
      <p:cViewPr varScale="1">
        <p:scale>
          <a:sx n="98" d="100"/>
          <a:sy n="98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F1A4B2-0DAB-4090-8FC9-F04041E79739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9E16B76-B560-4FEE-85D4-4B59A6DEF5E0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Производство материальных благ и услуг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3483F2-33F1-4DD7-ABFF-83414917F2B6}" type="parTrans" cxnId="{A4F131DB-A17C-4B27-BAF7-324B15DCC068}">
      <dgm:prSet/>
      <dgm:spPr/>
      <dgm:t>
        <a:bodyPr/>
        <a:lstStyle/>
        <a:p>
          <a:endParaRPr lang="ru-RU"/>
        </a:p>
      </dgm:t>
    </dgm:pt>
    <dgm:pt modelId="{3D8D1453-E83E-41D8-8963-344CF0DC038F}" type="sibTrans" cxnId="{A4F131DB-A17C-4B27-BAF7-324B15DCC068}">
      <dgm:prSet/>
      <dgm:spPr/>
      <dgm:t>
        <a:bodyPr/>
        <a:lstStyle/>
        <a:p>
          <a:endParaRPr lang="ru-RU"/>
        </a:p>
      </dgm:t>
    </dgm:pt>
    <dgm:pt modelId="{99524216-F3E6-461E-99AE-0C7C05278117}">
      <dgm:prSet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Распределение продуктов труда (деятельности)</a:t>
          </a:r>
        </a:p>
      </dgm:t>
    </dgm:pt>
    <dgm:pt modelId="{25329A65-C7D4-4279-BD40-987EDEEE6276}" type="parTrans" cxnId="{7B5E056C-3EF2-448D-9064-C41441576823}">
      <dgm:prSet/>
      <dgm:spPr/>
      <dgm:t>
        <a:bodyPr/>
        <a:lstStyle/>
        <a:p>
          <a:endParaRPr lang="ru-RU"/>
        </a:p>
      </dgm:t>
    </dgm:pt>
    <dgm:pt modelId="{C3E6D297-70F5-4E86-94C0-DDE1E00913F6}" type="sibTrans" cxnId="{7B5E056C-3EF2-448D-9064-C41441576823}">
      <dgm:prSet/>
      <dgm:spPr/>
      <dgm:t>
        <a:bodyPr/>
        <a:lstStyle/>
        <a:p>
          <a:endParaRPr lang="ru-RU"/>
        </a:p>
      </dgm:t>
    </dgm:pt>
    <dgm:pt modelId="{D4D9E516-19A0-4A11-B765-1D97C5BD4BA0}">
      <dgm:prSet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Регламентация и управление деятельностью и поведением</a:t>
          </a:r>
        </a:p>
      </dgm:t>
    </dgm:pt>
    <dgm:pt modelId="{F118A4BE-202D-4EAF-AB60-1CB2688A80D9}" type="parTrans" cxnId="{7909C703-2206-4711-8312-4FB868623EF1}">
      <dgm:prSet/>
      <dgm:spPr/>
      <dgm:t>
        <a:bodyPr/>
        <a:lstStyle/>
        <a:p>
          <a:endParaRPr lang="ru-RU"/>
        </a:p>
      </dgm:t>
    </dgm:pt>
    <dgm:pt modelId="{4B9D1C61-009D-4594-855D-CC259D052212}" type="sibTrans" cxnId="{7909C703-2206-4711-8312-4FB868623EF1}">
      <dgm:prSet/>
      <dgm:spPr/>
      <dgm:t>
        <a:bodyPr/>
        <a:lstStyle/>
        <a:p>
          <a:endParaRPr lang="ru-RU"/>
        </a:p>
      </dgm:t>
    </dgm:pt>
    <dgm:pt modelId="{3D903360-2A92-4FD5-A501-041923BABDD9}">
      <dgm:prSet custT="1"/>
      <dgm:spPr/>
      <dgm:t>
        <a:bodyPr/>
        <a:lstStyle/>
        <a:p>
          <a:r>
            <a:rPr lang="ru-RU" sz="2400" smtClean="0">
              <a:latin typeface="Arial" panose="020B0604020202020204" pitchFamily="34" charset="0"/>
              <a:cs typeface="Arial" panose="020B0604020202020204" pitchFamily="34" charset="0"/>
            </a:rPr>
            <a:t>Воспроизводство и социализация человека</a:t>
          </a:r>
          <a:endParaRPr lang="ru-RU" sz="24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49947E-9584-40BD-9A81-CA8D749B632E}" type="parTrans" cxnId="{7D880D9B-27EC-4972-8143-A04C64059C61}">
      <dgm:prSet/>
      <dgm:spPr/>
      <dgm:t>
        <a:bodyPr/>
        <a:lstStyle/>
        <a:p>
          <a:endParaRPr lang="ru-RU"/>
        </a:p>
      </dgm:t>
    </dgm:pt>
    <dgm:pt modelId="{A9C4F3F7-EB3E-40B2-A12C-B020C1F570E7}" type="sibTrans" cxnId="{7D880D9B-27EC-4972-8143-A04C64059C61}">
      <dgm:prSet/>
      <dgm:spPr/>
      <dgm:t>
        <a:bodyPr/>
        <a:lstStyle/>
        <a:p>
          <a:endParaRPr lang="ru-RU"/>
        </a:p>
      </dgm:t>
    </dgm:pt>
    <dgm:pt modelId="{2869A745-2575-4038-9155-246D8E046A56}">
      <dgm:prSet custT="1"/>
      <dgm:spPr/>
      <dgm:t>
        <a:bodyPr/>
        <a:lstStyle/>
        <a:p>
          <a:r>
            <a:rPr lang="ru-RU" sz="2400" smtClean="0">
              <a:latin typeface="Arial" panose="020B0604020202020204" pitchFamily="34" charset="0"/>
              <a:cs typeface="Arial" panose="020B0604020202020204" pitchFamily="34" charset="0"/>
            </a:rPr>
            <a:t>Духовное производство и регулирование активности людей</a:t>
          </a:r>
          <a:endParaRPr lang="ru-RU" sz="24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079370-F3DB-4B79-BF02-0601FDA3257A}" type="parTrans" cxnId="{07E096EA-3CA0-45B1-8FA3-6355CF754CAC}">
      <dgm:prSet/>
      <dgm:spPr/>
      <dgm:t>
        <a:bodyPr/>
        <a:lstStyle/>
        <a:p>
          <a:endParaRPr lang="ru-RU"/>
        </a:p>
      </dgm:t>
    </dgm:pt>
    <dgm:pt modelId="{3EF94FC4-8DB8-4C35-A9B5-7C69F4661840}" type="sibTrans" cxnId="{07E096EA-3CA0-45B1-8FA3-6355CF754CAC}">
      <dgm:prSet/>
      <dgm:spPr/>
      <dgm:t>
        <a:bodyPr/>
        <a:lstStyle/>
        <a:p>
          <a:endParaRPr lang="ru-RU"/>
        </a:p>
      </dgm:t>
    </dgm:pt>
    <dgm:pt modelId="{8C0683A0-1C37-44CE-952C-AE1074684BE6}">
      <dgm:prSet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Общественные отношения</a:t>
          </a:r>
        </a:p>
      </dgm:t>
    </dgm:pt>
    <dgm:pt modelId="{B02A3380-C7C2-4106-913D-D00B495C7393}" type="parTrans" cxnId="{50F4F29D-98EA-409B-A400-12FEBE9E2285}">
      <dgm:prSet/>
      <dgm:spPr/>
      <dgm:t>
        <a:bodyPr/>
        <a:lstStyle/>
        <a:p>
          <a:endParaRPr lang="ru-RU"/>
        </a:p>
      </dgm:t>
    </dgm:pt>
    <dgm:pt modelId="{13DE994F-D52E-4D41-8CD8-861C47D2C66F}" type="sibTrans" cxnId="{50F4F29D-98EA-409B-A400-12FEBE9E2285}">
      <dgm:prSet/>
      <dgm:spPr/>
      <dgm:t>
        <a:bodyPr/>
        <a:lstStyle/>
        <a:p>
          <a:endParaRPr lang="ru-RU"/>
        </a:p>
      </dgm:t>
    </dgm:pt>
    <dgm:pt modelId="{8DE30826-EEE5-4DD9-9FA7-B94FD61C5F2D}" type="pres">
      <dgm:prSet presAssocID="{ACF1A4B2-0DAB-4090-8FC9-F04041E797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AA0B8-A54B-40A7-BC55-938611376512}" type="pres">
      <dgm:prSet presAssocID="{19E16B76-B560-4FEE-85D4-4B59A6DEF5E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86BBA-C89F-41BB-BEB9-07AD456B967E}" type="pres">
      <dgm:prSet presAssocID="{3D8D1453-E83E-41D8-8963-344CF0DC038F}" presName="spacer" presStyleCnt="0"/>
      <dgm:spPr/>
    </dgm:pt>
    <dgm:pt modelId="{0E62C0D1-7B34-4970-8AA2-C6B9A3614444}" type="pres">
      <dgm:prSet presAssocID="{99524216-F3E6-461E-99AE-0C7C0527811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B47D8-3106-4D48-B92B-F591C874A23A}" type="pres">
      <dgm:prSet presAssocID="{C3E6D297-70F5-4E86-94C0-DDE1E00913F6}" presName="spacer" presStyleCnt="0"/>
      <dgm:spPr/>
    </dgm:pt>
    <dgm:pt modelId="{EE308517-6B9E-4036-A565-E18A377E86AD}" type="pres">
      <dgm:prSet presAssocID="{D4D9E516-19A0-4A11-B765-1D97C5BD4BA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F13E8-67CB-4C92-8AEE-DAB65F205DE4}" type="pres">
      <dgm:prSet presAssocID="{4B9D1C61-009D-4594-855D-CC259D052212}" presName="spacer" presStyleCnt="0"/>
      <dgm:spPr/>
    </dgm:pt>
    <dgm:pt modelId="{B8A4120A-A176-4DBD-BAE0-D93DB847D79D}" type="pres">
      <dgm:prSet presAssocID="{3D903360-2A92-4FD5-A501-041923BABDD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332C5-DD80-4DA0-B7BD-3E3A6AFE7C35}" type="pres">
      <dgm:prSet presAssocID="{A9C4F3F7-EB3E-40B2-A12C-B020C1F570E7}" presName="spacer" presStyleCnt="0"/>
      <dgm:spPr/>
    </dgm:pt>
    <dgm:pt modelId="{B1A85B27-9A01-4924-9A74-0C3800BF52E9}" type="pres">
      <dgm:prSet presAssocID="{2869A745-2575-4038-9155-246D8E046A5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E9B64-A8F8-46D6-AF48-D18E0877DFBD}" type="pres">
      <dgm:prSet presAssocID="{3EF94FC4-8DB8-4C35-A9B5-7C69F4661840}" presName="spacer" presStyleCnt="0"/>
      <dgm:spPr/>
    </dgm:pt>
    <dgm:pt modelId="{134FE352-7B0F-4D89-8080-B8983A4E1E4B}" type="pres">
      <dgm:prSet presAssocID="{8C0683A0-1C37-44CE-952C-AE1074684BE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48C55F-FA8C-4755-9614-33928B247159}" type="presOf" srcId="{8C0683A0-1C37-44CE-952C-AE1074684BE6}" destId="{134FE352-7B0F-4D89-8080-B8983A4E1E4B}" srcOrd="0" destOrd="0" presId="urn:microsoft.com/office/officeart/2005/8/layout/vList2"/>
    <dgm:cxn modelId="{2AA4F01D-FC99-426F-BD18-0C12B93DCB1C}" type="presOf" srcId="{19E16B76-B560-4FEE-85D4-4B59A6DEF5E0}" destId="{1AAAA0B8-A54B-40A7-BC55-938611376512}" srcOrd="0" destOrd="0" presId="urn:microsoft.com/office/officeart/2005/8/layout/vList2"/>
    <dgm:cxn modelId="{7C90CBDF-CCB9-4A3A-A617-4E11E5A7E29E}" type="presOf" srcId="{D4D9E516-19A0-4A11-B765-1D97C5BD4BA0}" destId="{EE308517-6B9E-4036-A565-E18A377E86AD}" srcOrd="0" destOrd="0" presId="urn:microsoft.com/office/officeart/2005/8/layout/vList2"/>
    <dgm:cxn modelId="{A35F42D4-4CD0-4AF4-84C0-64C098133DCC}" type="presOf" srcId="{99524216-F3E6-461E-99AE-0C7C05278117}" destId="{0E62C0D1-7B34-4970-8AA2-C6B9A3614444}" srcOrd="0" destOrd="0" presId="urn:microsoft.com/office/officeart/2005/8/layout/vList2"/>
    <dgm:cxn modelId="{7D880D9B-27EC-4972-8143-A04C64059C61}" srcId="{ACF1A4B2-0DAB-4090-8FC9-F04041E79739}" destId="{3D903360-2A92-4FD5-A501-041923BABDD9}" srcOrd="3" destOrd="0" parTransId="{C049947E-9584-40BD-9A81-CA8D749B632E}" sibTransId="{A9C4F3F7-EB3E-40B2-A12C-B020C1F570E7}"/>
    <dgm:cxn modelId="{7B5E056C-3EF2-448D-9064-C41441576823}" srcId="{ACF1A4B2-0DAB-4090-8FC9-F04041E79739}" destId="{99524216-F3E6-461E-99AE-0C7C05278117}" srcOrd="1" destOrd="0" parTransId="{25329A65-C7D4-4279-BD40-987EDEEE6276}" sibTransId="{C3E6D297-70F5-4E86-94C0-DDE1E00913F6}"/>
    <dgm:cxn modelId="{07E096EA-3CA0-45B1-8FA3-6355CF754CAC}" srcId="{ACF1A4B2-0DAB-4090-8FC9-F04041E79739}" destId="{2869A745-2575-4038-9155-246D8E046A56}" srcOrd="4" destOrd="0" parTransId="{B1079370-F3DB-4B79-BF02-0601FDA3257A}" sibTransId="{3EF94FC4-8DB8-4C35-A9B5-7C69F4661840}"/>
    <dgm:cxn modelId="{5ACED200-EDB6-4477-ABDC-7DC0481963A3}" type="presOf" srcId="{3D903360-2A92-4FD5-A501-041923BABDD9}" destId="{B8A4120A-A176-4DBD-BAE0-D93DB847D79D}" srcOrd="0" destOrd="0" presId="urn:microsoft.com/office/officeart/2005/8/layout/vList2"/>
    <dgm:cxn modelId="{7909C703-2206-4711-8312-4FB868623EF1}" srcId="{ACF1A4B2-0DAB-4090-8FC9-F04041E79739}" destId="{D4D9E516-19A0-4A11-B765-1D97C5BD4BA0}" srcOrd="2" destOrd="0" parTransId="{F118A4BE-202D-4EAF-AB60-1CB2688A80D9}" sibTransId="{4B9D1C61-009D-4594-855D-CC259D052212}"/>
    <dgm:cxn modelId="{A4F131DB-A17C-4B27-BAF7-324B15DCC068}" srcId="{ACF1A4B2-0DAB-4090-8FC9-F04041E79739}" destId="{19E16B76-B560-4FEE-85D4-4B59A6DEF5E0}" srcOrd="0" destOrd="0" parTransId="{653483F2-33F1-4DD7-ABFF-83414917F2B6}" sibTransId="{3D8D1453-E83E-41D8-8963-344CF0DC038F}"/>
    <dgm:cxn modelId="{50F4F29D-98EA-409B-A400-12FEBE9E2285}" srcId="{ACF1A4B2-0DAB-4090-8FC9-F04041E79739}" destId="{8C0683A0-1C37-44CE-952C-AE1074684BE6}" srcOrd="5" destOrd="0" parTransId="{B02A3380-C7C2-4106-913D-D00B495C7393}" sibTransId="{13DE994F-D52E-4D41-8CD8-861C47D2C66F}"/>
    <dgm:cxn modelId="{62EAAE68-E21D-4EA0-9159-C4B6E779D2E4}" type="presOf" srcId="{ACF1A4B2-0DAB-4090-8FC9-F04041E79739}" destId="{8DE30826-EEE5-4DD9-9FA7-B94FD61C5F2D}" srcOrd="0" destOrd="0" presId="urn:microsoft.com/office/officeart/2005/8/layout/vList2"/>
    <dgm:cxn modelId="{150CCBD0-F388-4E6C-AA78-FBFB0BA61BB7}" type="presOf" srcId="{2869A745-2575-4038-9155-246D8E046A56}" destId="{B1A85B27-9A01-4924-9A74-0C3800BF52E9}" srcOrd="0" destOrd="0" presId="urn:microsoft.com/office/officeart/2005/8/layout/vList2"/>
    <dgm:cxn modelId="{EF874E39-CB9E-4943-8001-6C80A5D67035}" type="presParOf" srcId="{8DE30826-EEE5-4DD9-9FA7-B94FD61C5F2D}" destId="{1AAAA0B8-A54B-40A7-BC55-938611376512}" srcOrd="0" destOrd="0" presId="urn:microsoft.com/office/officeart/2005/8/layout/vList2"/>
    <dgm:cxn modelId="{65B6B454-A6B9-49A4-AB9D-A16374BADD8D}" type="presParOf" srcId="{8DE30826-EEE5-4DD9-9FA7-B94FD61C5F2D}" destId="{35B86BBA-C89F-41BB-BEB9-07AD456B967E}" srcOrd="1" destOrd="0" presId="urn:microsoft.com/office/officeart/2005/8/layout/vList2"/>
    <dgm:cxn modelId="{DC9DE018-3F6B-47E3-BFFA-3A3A87F147DF}" type="presParOf" srcId="{8DE30826-EEE5-4DD9-9FA7-B94FD61C5F2D}" destId="{0E62C0D1-7B34-4970-8AA2-C6B9A3614444}" srcOrd="2" destOrd="0" presId="urn:microsoft.com/office/officeart/2005/8/layout/vList2"/>
    <dgm:cxn modelId="{DCEDE669-3DF7-4F19-97B4-3859650F220E}" type="presParOf" srcId="{8DE30826-EEE5-4DD9-9FA7-B94FD61C5F2D}" destId="{9B4B47D8-3106-4D48-B92B-F591C874A23A}" srcOrd="3" destOrd="0" presId="urn:microsoft.com/office/officeart/2005/8/layout/vList2"/>
    <dgm:cxn modelId="{B49FD886-F577-4985-B9C2-DCF52DAA1012}" type="presParOf" srcId="{8DE30826-EEE5-4DD9-9FA7-B94FD61C5F2D}" destId="{EE308517-6B9E-4036-A565-E18A377E86AD}" srcOrd="4" destOrd="0" presId="urn:microsoft.com/office/officeart/2005/8/layout/vList2"/>
    <dgm:cxn modelId="{30FA0023-F750-4C3E-B41A-5D8B7B23B804}" type="presParOf" srcId="{8DE30826-EEE5-4DD9-9FA7-B94FD61C5F2D}" destId="{8C2F13E8-67CB-4C92-8AEE-DAB65F205DE4}" srcOrd="5" destOrd="0" presId="urn:microsoft.com/office/officeart/2005/8/layout/vList2"/>
    <dgm:cxn modelId="{7882C970-22BD-4724-BA52-619EFB8199E0}" type="presParOf" srcId="{8DE30826-EEE5-4DD9-9FA7-B94FD61C5F2D}" destId="{B8A4120A-A176-4DBD-BAE0-D93DB847D79D}" srcOrd="6" destOrd="0" presId="urn:microsoft.com/office/officeart/2005/8/layout/vList2"/>
    <dgm:cxn modelId="{4C667D09-DEF4-466F-842E-8A6F77484B83}" type="presParOf" srcId="{8DE30826-EEE5-4DD9-9FA7-B94FD61C5F2D}" destId="{887332C5-DD80-4DA0-B7BD-3E3A6AFE7C35}" srcOrd="7" destOrd="0" presId="urn:microsoft.com/office/officeart/2005/8/layout/vList2"/>
    <dgm:cxn modelId="{B02FDE7C-BC6B-4139-824C-64AFAC01C003}" type="presParOf" srcId="{8DE30826-EEE5-4DD9-9FA7-B94FD61C5F2D}" destId="{B1A85B27-9A01-4924-9A74-0C3800BF52E9}" srcOrd="8" destOrd="0" presId="urn:microsoft.com/office/officeart/2005/8/layout/vList2"/>
    <dgm:cxn modelId="{A65E46B2-2136-42F0-AB19-9A7C313742C3}" type="presParOf" srcId="{8DE30826-EEE5-4DD9-9FA7-B94FD61C5F2D}" destId="{BB1E9B64-A8F8-46D6-AF48-D18E0877DFBD}" srcOrd="9" destOrd="0" presId="urn:microsoft.com/office/officeart/2005/8/layout/vList2"/>
    <dgm:cxn modelId="{D34A0E1D-20C7-4B55-8D3D-270F4230E193}" type="presParOf" srcId="{8DE30826-EEE5-4DD9-9FA7-B94FD61C5F2D}" destId="{134FE352-7B0F-4D89-8080-B8983A4E1E4B}" srcOrd="1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310229-4BCF-4CDD-A985-C1C5DD47738E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AEB7FEA-AC1E-410B-AF76-A674B6EDA82A}">
      <dgm:prSet phldrT="[Текст]"/>
      <dgm:spPr/>
      <dgm:t>
        <a:bodyPr/>
        <a:lstStyle/>
        <a:p>
          <a:r>
            <a:rPr lang="ru-RU" dirty="0" smtClean="0"/>
            <a:t>Отличия общества от природы</a:t>
          </a:r>
          <a:endParaRPr lang="ru-RU" dirty="0"/>
        </a:p>
      </dgm:t>
    </dgm:pt>
    <dgm:pt modelId="{C11223D0-481D-4040-B58E-14E9A1A7FBAE}" type="parTrans" cxnId="{11D8526C-1014-41CA-9A08-51FBD4846DD4}">
      <dgm:prSet/>
      <dgm:spPr/>
      <dgm:t>
        <a:bodyPr/>
        <a:lstStyle/>
        <a:p>
          <a:endParaRPr lang="ru-RU"/>
        </a:p>
      </dgm:t>
    </dgm:pt>
    <dgm:pt modelId="{E4490825-4DAA-4429-AE00-A28DAAD604A6}" type="sibTrans" cxnId="{11D8526C-1014-41CA-9A08-51FBD4846DD4}">
      <dgm:prSet/>
      <dgm:spPr/>
      <dgm:t>
        <a:bodyPr/>
        <a:lstStyle/>
        <a:p>
          <a:endParaRPr lang="ru-RU"/>
        </a:p>
      </dgm:t>
    </dgm:pt>
    <dgm:pt modelId="{1CB3F9AC-D312-4D46-828B-2BB4C0D29BDB}">
      <dgm:prSet phldrT="[Текст]"/>
      <dgm:spPr/>
      <dgm:t>
        <a:bodyPr/>
        <a:lstStyle/>
        <a:p>
          <a:r>
            <a:rPr lang="ru-RU" dirty="0" smtClean="0"/>
            <a:t>творит культуру </a:t>
          </a:r>
          <a:endParaRPr lang="ru-RU" dirty="0"/>
        </a:p>
      </dgm:t>
    </dgm:pt>
    <dgm:pt modelId="{DFC0BF04-B66B-4E27-83A8-10FF7D925341}" type="parTrans" cxnId="{50D99E08-D3E8-4C87-A230-1F88ECBDF3FE}">
      <dgm:prSet/>
      <dgm:spPr/>
      <dgm:t>
        <a:bodyPr/>
        <a:lstStyle/>
        <a:p>
          <a:endParaRPr lang="ru-RU"/>
        </a:p>
      </dgm:t>
    </dgm:pt>
    <dgm:pt modelId="{EEABD175-5F70-4D93-BFBA-0819FFB79584}" type="sibTrans" cxnId="{50D99E08-D3E8-4C87-A230-1F88ECBDF3FE}">
      <dgm:prSet/>
      <dgm:spPr/>
      <dgm:t>
        <a:bodyPr/>
        <a:lstStyle/>
        <a:p>
          <a:endParaRPr lang="ru-RU"/>
        </a:p>
      </dgm:t>
    </dgm:pt>
    <dgm:pt modelId="{F66966C4-0547-4FB2-AC54-84AEAFEB119F}">
      <dgm:prSet phldrT="[Текст]"/>
      <dgm:spPr/>
      <dgm:t>
        <a:bodyPr/>
        <a:lstStyle/>
        <a:p>
          <a:r>
            <a:rPr lang="ru-RU" dirty="0" smtClean="0"/>
            <a:t>Отличия природы от общества</a:t>
          </a:r>
          <a:endParaRPr lang="ru-RU" dirty="0"/>
        </a:p>
      </dgm:t>
    </dgm:pt>
    <dgm:pt modelId="{3A10885B-61CC-4C63-83FE-938B5B1CE4E3}" type="parTrans" cxnId="{E659120B-A6B5-4EFF-8DF0-C85B94467AC9}">
      <dgm:prSet/>
      <dgm:spPr/>
      <dgm:t>
        <a:bodyPr/>
        <a:lstStyle/>
        <a:p>
          <a:endParaRPr lang="ru-RU"/>
        </a:p>
      </dgm:t>
    </dgm:pt>
    <dgm:pt modelId="{0C7D4679-431C-4155-AA73-1D48958085CD}" type="sibTrans" cxnId="{E659120B-A6B5-4EFF-8DF0-C85B94467AC9}">
      <dgm:prSet/>
      <dgm:spPr/>
      <dgm:t>
        <a:bodyPr/>
        <a:lstStyle/>
        <a:p>
          <a:endParaRPr lang="ru-RU"/>
        </a:p>
      </dgm:t>
    </dgm:pt>
    <dgm:pt modelId="{6289F4C7-3548-4991-8DE6-AD54F7374815}">
      <dgm:prSet phldrT="[Текст]"/>
      <dgm:spPr/>
      <dgm:t>
        <a:bodyPr/>
        <a:lstStyle/>
        <a:p>
          <a:r>
            <a:rPr lang="ru-RU" dirty="0" smtClean="0"/>
            <a:t>способна развиваться независимо от человека </a:t>
          </a:r>
          <a:endParaRPr lang="ru-RU" dirty="0"/>
        </a:p>
      </dgm:t>
    </dgm:pt>
    <dgm:pt modelId="{CC70868E-99BB-456B-B03A-9CD6842FE45F}" type="parTrans" cxnId="{FFD50BC3-8BAD-4826-ABE4-2BFF03CB4707}">
      <dgm:prSet/>
      <dgm:spPr/>
      <dgm:t>
        <a:bodyPr/>
        <a:lstStyle/>
        <a:p>
          <a:endParaRPr lang="ru-RU"/>
        </a:p>
      </dgm:t>
    </dgm:pt>
    <dgm:pt modelId="{AB86471F-AE8B-4C98-82FA-1FD7F4BB232E}" type="sibTrans" cxnId="{FFD50BC3-8BAD-4826-ABE4-2BFF03CB4707}">
      <dgm:prSet/>
      <dgm:spPr/>
      <dgm:t>
        <a:bodyPr/>
        <a:lstStyle/>
        <a:p>
          <a:endParaRPr lang="ru-RU"/>
        </a:p>
      </dgm:t>
    </dgm:pt>
    <dgm:pt modelId="{D9D1B09E-3D60-4095-A491-338F68E0A745}">
      <dgm:prSet/>
      <dgm:spPr/>
      <dgm:t>
        <a:bodyPr/>
        <a:lstStyle/>
        <a:p>
          <a:r>
            <a:rPr lang="ru-RU" smtClean="0"/>
            <a:t>развивается под влиянием деятельности людей </a:t>
          </a:r>
          <a:endParaRPr lang="ru-RU"/>
        </a:p>
      </dgm:t>
    </dgm:pt>
    <dgm:pt modelId="{EF4BEC62-53C2-471E-AE49-A96743A699AD}" type="parTrans" cxnId="{5943B5D7-8989-4AF5-BFD8-E61E519B6889}">
      <dgm:prSet/>
      <dgm:spPr/>
      <dgm:t>
        <a:bodyPr/>
        <a:lstStyle/>
        <a:p>
          <a:endParaRPr lang="ru-RU"/>
        </a:p>
      </dgm:t>
    </dgm:pt>
    <dgm:pt modelId="{CB52E04C-94D7-4820-8870-31E35A7BAEE9}" type="sibTrans" cxnId="{5943B5D7-8989-4AF5-BFD8-E61E519B6889}">
      <dgm:prSet/>
      <dgm:spPr/>
      <dgm:t>
        <a:bodyPr/>
        <a:lstStyle/>
        <a:p>
          <a:endParaRPr lang="ru-RU"/>
        </a:p>
      </dgm:t>
    </dgm:pt>
    <dgm:pt modelId="{EA6C9C95-9505-4C53-9BEA-625AA2DDBC62}">
      <dgm:prSet/>
      <dgm:spPr/>
      <dgm:t>
        <a:bodyPr/>
        <a:lstStyle/>
        <a:p>
          <a:r>
            <a:rPr lang="ru-RU" smtClean="0"/>
            <a:t>обладает своими законами, которые не зависят от воли и желаний человека </a:t>
          </a:r>
          <a:endParaRPr lang="ru-RU"/>
        </a:p>
      </dgm:t>
    </dgm:pt>
    <dgm:pt modelId="{D04634DC-6092-418D-BE9B-477A32A52F61}" type="parTrans" cxnId="{677B5122-4597-42D8-BCE4-F93BF1C57BF2}">
      <dgm:prSet/>
      <dgm:spPr/>
      <dgm:t>
        <a:bodyPr/>
        <a:lstStyle/>
        <a:p>
          <a:endParaRPr lang="ru-RU"/>
        </a:p>
      </dgm:t>
    </dgm:pt>
    <dgm:pt modelId="{FF4659D2-FD6C-449A-8EBC-31F60236C51D}" type="sibTrans" cxnId="{677B5122-4597-42D8-BCE4-F93BF1C57BF2}">
      <dgm:prSet/>
      <dgm:spPr/>
      <dgm:t>
        <a:bodyPr/>
        <a:lstStyle/>
        <a:p>
          <a:endParaRPr lang="ru-RU"/>
        </a:p>
      </dgm:t>
    </dgm:pt>
    <dgm:pt modelId="{D0630566-8650-494B-9B50-1896D3D7EFEE}" type="pres">
      <dgm:prSet presAssocID="{8E310229-4BCF-4CDD-A985-C1C5DD47738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F1E4BD-D6F3-433D-BC52-65B5BA10FD46}" type="pres">
      <dgm:prSet presAssocID="{5AEB7FEA-AC1E-410B-AF76-A674B6EDA82A}" presName="root" presStyleCnt="0"/>
      <dgm:spPr/>
    </dgm:pt>
    <dgm:pt modelId="{42701829-6696-493F-A01E-F9896EB98BB2}" type="pres">
      <dgm:prSet presAssocID="{5AEB7FEA-AC1E-410B-AF76-A674B6EDA82A}" presName="rootComposite" presStyleCnt="0"/>
      <dgm:spPr/>
    </dgm:pt>
    <dgm:pt modelId="{A08642E6-6094-4261-8E77-6CC39C498763}" type="pres">
      <dgm:prSet presAssocID="{5AEB7FEA-AC1E-410B-AF76-A674B6EDA82A}" presName="rootText" presStyleLbl="node1" presStyleIdx="0" presStyleCnt="2" custScaleX="166754" custLinFactNeighborX="-2680"/>
      <dgm:spPr/>
      <dgm:t>
        <a:bodyPr/>
        <a:lstStyle/>
        <a:p>
          <a:endParaRPr lang="ru-RU"/>
        </a:p>
      </dgm:t>
    </dgm:pt>
    <dgm:pt modelId="{8577B896-E726-4A24-B6BD-A0C94854A34D}" type="pres">
      <dgm:prSet presAssocID="{5AEB7FEA-AC1E-410B-AF76-A674B6EDA82A}" presName="rootConnector" presStyleLbl="node1" presStyleIdx="0" presStyleCnt="2"/>
      <dgm:spPr/>
      <dgm:t>
        <a:bodyPr/>
        <a:lstStyle/>
        <a:p>
          <a:endParaRPr lang="ru-RU"/>
        </a:p>
      </dgm:t>
    </dgm:pt>
    <dgm:pt modelId="{20CB2FFC-15DE-44F6-839C-7C1C0CA4AB55}" type="pres">
      <dgm:prSet presAssocID="{5AEB7FEA-AC1E-410B-AF76-A674B6EDA82A}" presName="childShape" presStyleCnt="0"/>
      <dgm:spPr/>
    </dgm:pt>
    <dgm:pt modelId="{A6A40C14-7A29-4AB5-8ACA-98936C568C85}" type="pres">
      <dgm:prSet presAssocID="{DFC0BF04-B66B-4E27-83A8-10FF7D925341}" presName="Name13" presStyleLbl="parChTrans1D2" presStyleIdx="0" presStyleCnt="4"/>
      <dgm:spPr/>
      <dgm:t>
        <a:bodyPr/>
        <a:lstStyle/>
        <a:p>
          <a:endParaRPr lang="ru-RU"/>
        </a:p>
      </dgm:t>
    </dgm:pt>
    <dgm:pt modelId="{FD029F01-5607-4D78-B07A-0494B9D91AEA}" type="pres">
      <dgm:prSet presAssocID="{1CB3F9AC-D312-4D46-828B-2BB4C0D29BDB}" presName="childText" presStyleLbl="bgAcc1" presStyleIdx="0" presStyleCnt="4" custScaleX="166754" custLinFactNeighborX="-9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01A84-92A5-4844-819C-15C498684FB4}" type="pres">
      <dgm:prSet presAssocID="{EF4BEC62-53C2-471E-AE49-A96743A699A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F8D975EB-54C9-42A2-A85D-6F89279D1957}" type="pres">
      <dgm:prSet presAssocID="{D9D1B09E-3D60-4095-A491-338F68E0A745}" presName="childText" presStyleLbl="bgAcc1" presStyleIdx="1" presStyleCnt="4" custScaleX="166754" custLinFactNeighborX="-9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BD936-D924-48A3-AC83-B61540EC8A56}" type="pres">
      <dgm:prSet presAssocID="{F66966C4-0547-4FB2-AC54-84AEAFEB119F}" presName="root" presStyleCnt="0"/>
      <dgm:spPr/>
    </dgm:pt>
    <dgm:pt modelId="{201A9FC0-F63F-4A5F-8A0E-1D42E2359E30}" type="pres">
      <dgm:prSet presAssocID="{F66966C4-0547-4FB2-AC54-84AEAFEB119F}" presName="rootComposite" presStyleCnt="0"/>
      <dgm:spPr/>
    </dgm:pt>
    <dgm:pt modelId="{4A876AC6-ED6E-4C67-B571-E521C17B72BF}" type="pres">
      <dgm:prSet presAssocID="{F66966C4-0547-4FB2-AC54-84AEAFEB119F}" presName="rootText" presStyleLbl="node1" presStyleIdx="1" presStyleCnt="2" custScaleX="166754" custLinFactNeighborX="-7880"/>
      <dgm:spPr/>
      <dgm:t>
        <a:bodyPr/>
        <a:lstStyle/>
        <a:p>
          <a:endParaRPr lang="ru-RU"/>
        </a:p>
      </dgm:t>
    </dgm:pt>
    <dgm:pt modelId="{16AE032A-6D6C-4E55-A50E-B910C75D0476}" type="pres">
      <dgm:prSet presAssocID="{F66966C4-0547-4FB2-AC54-84AEAFEB119F}" presName="rootConnector" presStyleLbl="node1" presStyleIdx="1" presStyleCnt="2"/>
      <dgm:spPr/>
      <dgm:t>
        <a:bodyPr/>
        <a:lstStyle/>
        <a:p>
          <a:endParaRPr lang="ru-RU"/>
        </a:p>
      </dgm:t>
    </dgm:pt>
    <dgm:pt modelId="{90F860EF-140F-478B-A59D-472A29B13FCF}" type="pres">
      <dgm:prSet presAssocID="{F66966C4-0547-4FB2-AC54-84AEAFEB119F}" presName="childShape" presStyleCnt="0"/>
      <dgm:spPr/>
    </dgm:pt>
    <dgm:pt modelId="{9E550155-DE4C-4C8C-9081-DE19F0C820B5}" type="pres">
      <dgm:prSet presAssocID="{CC70868E-99BB-456B-B03A-9CD6842FE45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1DC71227-92F2-4DD9-93AA-4C88CB216B4A}" type="pres">
      <dgm:prSet presAssocID="{6289F4C7-3548-4991-8DE6-AD54F7374815}" presName="childText" presStyleLbl="bgAcc1" presStyleIdx="2" presStyleCnt="4" custScaleX="166754" custLinFactNeighborX="-9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763C9-D839-4FD8-8786-68C5CA6D7297}" type="pres">
      <dgm:prSet presAssocID="{D04634DC-6092-418D-BE9B-477A32A52F6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B55A4925-84BF-489A-AE3D-746A706FC5EC}" type="pres">
      <dgm:prSet presAssocID="{EA6C9C95-9505-4C53-9BEA-625AA2DDBC62}" presName="childText" presStyleLbl="bgAcc1" presStyleIdx="3" presStyleCnt="4" custScaleX="166754" custLinFactNeighborX="-9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EF89DC-AED9-4032-84C4-319497F89993}" type="presOf" srcId="{8E310229-4BCF-4CDD-A985-C1C5DD47738E}" destId="{D0630566-8650-494B-9B50-1896D3D7EFEE}" srcOrd="0" destOrd="0" presId="urn:microsoft.com/office/officeart/2005/8/layout/hierarchy3"/>
    <dgm:cxn modelId="{11D8526C-1014-41CA-9A08-51FBD4846DD4}" srcId="{8E310229-4BCF-4CDD-A985-C1C5DD47738E}" destId="{5AEB7FEA-AC1E-410B-AF76-A674B6EDA82A}" srcOrd="0" destOrd="0" parTransId="{C11223D0-481D-4040-B58E-14E9A1A7FBAE}" sibTransId="{E4490825-4DAA-4429-AE00-A28DAAD604A6}"/>
    <dgm:cxn modelId="{67BAAD04-4859-47D6-B9CC-1D45347F34AA}" type="presOf" srcId="{D04634DC-6092-418D-BE9B-477A32A52F61}" destId="{A22763C9-D839-4FD8-8786-68C5CA6D7297}" srcOrd="0" destOrd="0" presId="urn:microsoft.com/office/officeart/2005/8/layout/hierarchy3"/>
    <dgm:cxn modelId="{50D99E08-D3E8-4C87-A230-1F88ECBDF3FE}" srcId="{5AEB7FEA-AC1E-410B-AF76-A674B6EDA82A}" destId="{1CB3F9AC-D312-4D46-828B-2BB4C0D29BDB}" srcOrd="0" destOrd="0" parTransId="{DFC0BF04-B66B-4E27-83A8-10FF7D925341}" sibTransId="{EEABD175-5F70-4D93-BFBA-0819FFB79584}"/>
    <dgm:cxn modelId="{DC48BD48-74B1-4B4B-AE92-57E586CAF640}" type="presOf" srcId="{CC70868E-99BB-456B-B03A-9CD6842FE45F}" destId="{9E550155-DE4C-4C8C-9081-DE19F0C820B5}" srcOrd="0" destOrd="0" presId="urn:microsoft.com/office/officeart/2005/8/layout/hierarchy3"/>
    <dgm:cxn modelId="{09FD7E56-362B-46E4-9620-4DD2F33D7670}" type="presOf" srcId="{5AEB7FEA-AC1E-410B-AF76-A674B6EDA82A}" destId="{A08642E6-6094-4261-8E77-6CC39C498763}" srcOrd="0" destOrd="0" presId="urn:microsoft.com/office/officeart/2005/8/layout/hierarchy3"/>
    <dgm:cxn modelId="{B44FA416-105D-4F2C-8C96-D3145AE71A3A}" type="presOf" srcId="{5AEB7FEA-AC1E-410B-AF76-A674B6EDA82A}" destId="{8577B896-E726-4A24-B6BD-A0C94854A34D}" srcOrd="1" destOrd="0" presId="urn:microsoft.com/office/officeart/2005/8/layout/hierarchy3"/>
    <dgm:cxn modelId="{FFD50BC3-8BAD-4826-ABE4-2BFF03CB4707}" srcId="{F66966C4-0547-4FB2-AC54-84AEAFEB119F}" destId="{6289F4C7-3548-4991-8DE6-AD54F7374815}" srcOrd="0" destOrd="0" parTransId="{CC70868E-99BB-456B-B03A-9CD6842FE45F}" sibTransId="{AB86471F-AE8B-4C98-82FA-1FD7F4BB232E}"/>
    <dgm:cxn modelId="{E659120B-A6B5-4EFF-8DF0-C85B94467AC9}" srcId="{8E310229-4BCF-4CDD-A985-C1C5DD47738E}" destId="{F66966C4-0547-4FB2-AC54-84AEAFEB119F}" srcOrd="1" destOrd="0" parTransId="{3A10885B-61CC-4C63-83FE-938B5B1CE4E3}" sibTransId="{0C7D4679-431C-4155-AA73-1D48958085CD}"/>
    <dgm:cxn modelId="{5943B5D7-8989-4AF5-BFD8-E61E519B6889}" srcId="{5AEB7FEA-AC1E-410B-AF76-A674B6EDA82A}" destId="{D9D1B09E-3D60-4095-A491-338F68E0A745}" srcOrd="1" destOrd="0" parTransId="{EF4BEC62-53C2-471E-AE49-A96743A699AD}" sibTransId="{CB52E04C-94D7-4820-8870-31E35A7BAEE9}"/>
    <dgm:cxn modelId="{AB667FFB-CA53-430E-86FC-F1472647B2DD}" type="presOf" srcId="{F66966C4-0547-4FB2-AC54-84AEAFEB119F}" destId="{4A876AC6-ED6E-4C67-B571-E521C17B72BF}" srcOrd="0" destOrd="0" presId="urn:microsoft.com/office/officeart/2005/8/layout/hierarchy3"/>
    <dgm:cxn modelId="{DD27D90F-EA7A-4F04-9A13-E96FB2D67EF4}" type="presOf" srcId="{DFC0BF04-B66B-4E27-83A8-10FF7D925341}" destId="{A6A40C14-7A29-4AB5-8ACA-98936C568C85}" srcOrd="0" destOrd="0" presId="urn:microsoft.com/office/officeart/2005/8/layout/hierarchy3"/>
    <dgm:cxn modelId="{8F568427-3657-4E26-A6E0-1272CC11AFB0}" type="presOf" srcId="{D9D1B09E-3D60-4095-A491-338F68E0A745}" destId="{F8D975EB-54C9-42A2-A85D-6F89279D1957}" srcOrd="0" destOrd="0" presId="urn:microsoft.com/office/officeart/2005/8/layout/hierarchy3"/>
    <dgm:cxn modelId="{23F33259-A8AF-45D3-B264-BF881B76A0E7}" type="presOf" srcId="{1CB3F9AC-D312-4D46-828B-2BB4C0D29BDB}" destId="{FD029F01-5607-4D78-B07A-0494B9D91AEA}" srcOrd="0" destOrd="0" presId="urn:microsoft.com/office/officeart/2005/8/layout/hierarchy3"/>
    <dgm:cxn modelId="{677B5122-4597-42D8-BCE4-F93BF1C57BF2}" srcId="{F66966C4-0547-4FB2-AC54-84AEAFEB119F}" destId="{EA6C9C95-9505-4C53-9BEA-625AA2DDBC62}" srcOrd="1" destOrd="0" parTransId="{D04634DC-6092-418D-BE9B-477A32A52F61}" sibTransId="{FF4659D2-FD6C-449A-8EBC-31F60236C51D}"/>
    <dgm:cxn modelId="{26B55199-7F61-478A-80FF-40978369ABE8}" type="presOf" srcId="{EF4BEC62-53C2-471E-AE49-A96743A699AD}" destId="{06E01A84-92A5-4844-819C-15C498684FB4}" srcOrd="0" destOrd="0" presId="urn:microsoft.com/office/officeart/2005/8/layout/hierarchy3"/>
    <dgm:cxn modelId="{BF18D520-1369-409F-B96A-6997D37F1DDB}" type="presOf" srcId="{F66966C4-0547-4FB2-AC54-84AEAFEB119F}" destId="{16AE032A-6D6C-4E55-A50E-B910C75D0476}" srcOrd="1" destOrd="0" presId="urn:microsoft.com/office/officeart/2005/8/layout/hierarchy3"/>
    <dgm:cxn modelId="{125F6632-D797-40C7-93C1-382F38304A09}" type="presOf" srcId="{6289F4C7-3548-4991-8DE6-AD54F7374815}" destId="{1DC71227-92F2-4DD9-93AA-4C88CB216B4A}" srcOrd="0" destOrd="0" presId="urn:microsoft.com/office/officeart/2005/8/layout/hierarchy3"/>
    <dgm:cxn modelId="{202A1E98-BCF4-4523-9544-1FC9C1499264}" type="presOf" srcId="{EA6C9C95-9505-4C53-9BEA-625AA2DDBC62}" destId="{B55A4925-84BF-489A-AE3D-746A706FC5EC}" srcOrd="0" destOrd="0" presId="urn:microsoft.com/office/officeart/2005/8/layout/hierarchy3"/>
    <dgm:cxn modelId="{052C9793-3611-4F31-9668-32646B00B112}" type="presParOf" srcId="{D0630566-8650-494B-9B50-1896D3D7EFEE}" destId="{78F1E4BD-D6F3-433D-BC52-65B5BA10FD46}" srcOrd="0" destOrd="0" presId="urn:microsoft.com/office/officeart/2005/8/layout/hierarchy3"/>
    <dgm:cxn modelId="{16A18905-4408-4D29-9CCC-147D7BAFC380}" type="presParOf" srcId="{78F1E4BD-D6F3-433D-BC52-65B5BA10FD46}" destId="{42701829-6696-493F-A01E-F9896EB98BB2}" srcOrd="0" destOrd="0" presId="urn:microsoft.com/office/officeart/2005/8/layout/hierarchy3"/>
    <dgm:cxn modelId="{34326C40-69AA-45A4-A38B-FA549464A184}" type="presParOf" srcId="{42701829-6696-493F-A01E-F9896EB98BB2}" destId="{A08642E6-6094-4261-8E77-6CC39C498763}" srcOrd="0" destOrd="0" presId="urn:microsoft.com/office/officeart/2005/8/layout/hierarchy3"/>
    <dgm:cxn modelId="{6FCABF60-059D-4E00-A673-26C96056BC75}" type="presParOf" srcId="{42701829-6696-493F-A01E-F9896EB98BB2}" destId="{8577B896-E726-4A24-B6BD-A0C94854A34D}" srcOrd="1" destOrd="0" presId="urn:microsoft.com/office/officeart/2005/8/layout/hierarchy3"/>
    <dgm:cxn modelId="{6CD4C645-30A0-4866-960D-63B211838079}" type="presParOf" srcId="{78F1E4BD-D6F3-433D-BC52-65B5BA10FD46}" destId="{20CB2FFC-15DE-44F6-839C-7C1C0CA4AB55}" srcOrd="1" destOrd="0" presId="urn:microsoft.com/office/officeart/2005/8/layout/hierarchy3"/>
    <dgm:cxn modelId="{41C30748-F9CB-4EB3-9D8B-E6F447538AB0}" type="presParOf" srcId="{20CB2FFC-15DE-44F6-839C-7C1C0CA4AB55}" destId="{A6A40C14-7A29-4AB5-8ACA-98936C568C85}" srcOrd="0" destOrd="0" presId="urn:microsoft.com/office/officeart/2005/8/layout/hierarchy3"/>
    <dgm:cxn modelId="{2773DF01-65B7-4F97-BDD9-DD5038B21E9D}" type="presParOf" srcId="{20CB2FFC-15DE-44F6-839C-7C1C0CA4AB55}" destId="{FD029F01-5607-4D78-B07A-0494B9D91AEA}" srcOrd="1" destOrd="0" presId="urn:microsoft.com/office/officeart/2005/8/layout/hierarchy3"/>
    <dgm:cxn modelId="{BDBA2967-B009-48CA-9BAC-B3E4E6D898B3}" type="presParOf" srcId="{20CB2FFC-15DE-44F6-839C-7C1C0CA4AB55}" destId="{06E01A84-92A5-4844-819C-15C498684FB4}" srcOrd="2" destOrd="0" presId="urn:microsoft.com/office/officeart/2005/8/layout/hierarchy3"/>
    <dgm:cxn modelId="{9F5DE4F4-EF0B-49B1-BD69-68149682612A}" type="presParOf" srcId="{20CB2FFC-15DE-44F6-839C-7C1C0CA4AB55}" destId="{F8D975EB-54C9-42A2-A85D-6F89279D1957}" srcOrd="3" destOrd="0" presId="urn:microsoft.com/office/officeart/2005/8/layout/hierarchy3"/>
    <dgm:cxn modelId="{B30A70C7-4793-47AA-9295-0ABE70BBD636}" type="presParOf" srcId="{D0630566-8650-494B-9B50-1896D3D7EFEE}" destId="{C30BD936-D924-48A3-AC83-B61540EC8A56}" srcOrd="1" destOrd="0" presId="urn:microsoft.com/office/officeart/2005/8/layout/hierarchy3"/>
    <dgm:cxn modelId="{EA6A3943-DF44-4442-8F60-35F52EF71AA8}" type="presParOf" srcId="{C30BD936-D924-48A3-AC83-B61540EC8A56}" destId="{201A9FC0-F63F-4A5F-8A0E-1D42E2359E30}" srcOrd="0" destOrd="0" presId="urn:microsoft.com/office/officeart/2005/8/layout/hierarchy3"/>
    <dgm:cxn modelId="{82FBB8DD-FC43-4369-BC1D-5B8EED1AFF78}" type="presParOf" srcId="{201A9FC0-F63F-4A5F-8A0E-1D42E2359E30}" destId="{4A876AC6-ED6E-4C67-B571-E521C17B72BF}" srcOrd="0" destOrd="0" presId="urn:microsoft.com/office/officeart/2005/8/layout/hierarchy3"/>
    <dgm:cxn modelId="{2E5C5D02-710B-4234-9159-B1EF63A2E2DB}" type="presParOf" srcId="{201A9FC0-F63F-4A5F-8A0E-1D42E2359E30}" destId="{16AE032A-6D6C-4E55-A50E-B910C75D0476}" srcOrd="1" destOrd="0" presId="urn:microsoft.com/office/officeart/2005/8/layout/hierarchy3"/>
    <dgm:cxn modelId="{284680AC-8311-4462-88BA-7DB30C81104C}" type="presParOf" srcId="{C30BD936-D924-48A3-AC83-B61540EC8A56}" destId="{90F860EF-140F-478B-A59D-472A29B13FCF}" srcOrd="1" destOrd="0" presId="urn:microsoft.com/office/officeart/2005/8/layout/hierarchy3"/>
    <dgm:cxn modelId="{3FC158D7-C286-46DA-9771-28F1A2F0207C}" type="presParOf" srcId="{90F860EF-140F-478B-A59D-472A29B13FCF}" destId="{9E550155-DE4C-4C8C-9081-DE19F0C820B5}" srcOrd="0" destOrd="0" presId="urn:microsoft.com/office/officeart/2005/8/layout/hierarchy3"/>
    <dgm:cxn modelId="{A5750FEC-CA7C-4372-AD59-7AA72E59965B}" type="presParOf" srcId="{90F860EF-140F-478B-A59D-472A29B13FCF}" destId="{1DC71227-92F2-4DD9-93AA-4C88CB216B4A}" srcOrd="1" destOrd="0" presId="urn:microsoft.com/office/officeart/2005/8/layout/hierarchy3"/>
    <dgm:cxn modelId="{D804038C-EA08-400B-B166-C27532F90485}" type="presParOf" srcId="{90F860EF-140F-478B-A59D-472A29B13FCF}" destId="{A22763C9-D839-4FD8-8786-68C5CA6D7297}" srcOrd="2" destOrd="0" presId="urn:microsoft.com/office/officeart/2005/8/layout/hierarchy3"/>
    <dgm:cxn modelId="{3A12F67F-9087-478D-AECD-07E1F6CCC817}" type="presParOf" srcId="{90F860EF-140F-478B-A59D-472A29B13FCF}" destId="{B55A4925-84BF-489A-AE3D-746A706FC5EC}" srcOrd="3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A8155E-694B-4167-867A-7EB3B4D3FEB3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E9C6400-4396-4594-B685-9CD1C252BD85}">
      <dgm:prSet phldrT="[Текст]"/>
      <dgm:spPr/>
      <dgm:t>
        <a:bodyPr/>
        <a:lstStyle/>
        <a:p>
          <a:r>
            <a:rPr lang="ru-RU" dirty="0" smtClean="0"/>
            <a:t>социальный</a:t>
          </a:r>
          <a:endParaRPr lang="ru-RU" dirty="0"/>
        </a:p>
      </dgm:t>
    </dgm:pt>
    <dgm:pt modelId="{847A977F-A2EF-4547-B9BB-99824966639C}" type="parTrans" cxnId="{5A25F8A5-C684-41A5-AC89-F51D77A88397}">
      <dgm:prSet/>
      <dgm:spPr/>
      <dgm:t>
        <a:bodyPr/>
        <a:lstStyle/>
        <a:p>
          <a:endParaRPr lang="ru-RU"/>
        </a:p>
      </dgm:t>
    </dgm:pt>
    <dgm:pt modelId="{B2CF271D-C1FF-478B-BA87-19BFE367B6CD}" type="sibTrans" cxnId="{5A25F8A5-C684-41A5-AC89-F51D77A88397}">
      <dgm:prSet/>
      <dgm:spPr/>
      <dgm:t>
        <a:bodyPr/>
        <a:lstStyle/>
        <a:p>
          <a:endParaRPr lang="ru-RU"/>
        </a:p>
      </dgm:t>
    </dgm:pt>
    <dgm:pt modelId="{7D043714-913B-44D2-BE83-931D3096A825}">
      <dgm:prSet/>
      <dgm:spPr/>
      <dgm:t>
        <a:bodyPr/>
        <a:lstStyle/>
        <a:p>
          <a:r>
            <a:rPr lang="ru-RU" dirty="0" smtClean="0"/>
            <a:t>экономический</a:t>
          </a:r>
          <a:endParaRPr lang="ru-RU" dirty="0"/>
        </a:p>
      </dgm:t>
    </dgm:pt>
    <dgm:pt modelId="{E353C230-08AC-4253-975C-0C3795C453DB}" type="parTrans" cxnId="{11F42CA8-7540-479C-8507-5713E899774A}">
      <dgm:prSet/>
      <dgm:spPr/>
      <dgm:t>
        <a:bodyPr/>
        <a:lstStyle/>
        <a:p>
          <a:endParaRPr lang="ru-RU"/>
        </a:p>
      </dgm:t>
    </dgm:pt>
    <dgm:pt modelId="{31D82553-D9E0-4EC7-B19C-FF3C53EFEA61}" type="sibTrans" cxnId="{11F42CA8-7540-479C-8507-5713E899774A}">
      <dgm:prSet/>
      <dgm:spPr/>
      <dgm:t>
        <a:bodyPr/>
        <a:lstStyle/>
        <a:p>
          <a:endParaRPr lang="ru-RU"/>
        </a:p>
      </dgm:t>
    </dgm:pt>
    <dgm:pt modelId="{92B2DCF4-C3F7-4D53-891C-148688088776}">
      <dgm:prSet/>
      <dgm:spPr/>
      <dgm:t>
        <a:bodyPr/>
        <a:lstStyle/>
        <a:p>
          <a:r>
            <a:rPr lang="ru-RU" dirty="0" smtClean="0"/>
            <a:t>духовный</a:t>
          </a:r>
          <a:endParaRPr lang="ru-RU" dirty="0"/>
        </a:p>
      </dgm:t>
    </dgm:pt>
    <dgm:pt modelId="{0CCF3809-B8C7-40CD-98B4-84D88A458C5B}" type="parTrans" cxnId="{920C0BB2-0F69-428B-A207-F0B6DCCC5FF5}">
      <dgm:prSet/>
      <dgm:spPr/>
      <dgm:t>
        <a:bodyPr/>
        <a:lstStyle/>
        <a:p>
          <a:endParaRPr lang="ru-RU"/>
        </a:p>
      </dgm:t>
    </dgm:pt>
    <dgm:pt modelId="{89F39B3A-FAE9-4533-90B2-62B9362284FA}" type="sibTrans" cxnId="{920C0BB2-0F69-428B-A207-F0B6DCCC5FF5}">
      <dgm:prSet/>
      <dgm:spPr/>
      <dgm:t>
        <a:bodyPr/>
        <a:lstStyle/>
        <a:p>
          <a:endParaRPr lang="ru-RU"/>
        </a:p>
      </dgm:t>
    </dgm:pt>
    <dgm:pt modelId="{86F390D3-E1A6-4D26-8A63-6AB97BAFD0B0}">
      <dgm:prSet/>
      <dgm:spPr/>
      <dgm:t>
        <a:bodyPr/>
        <a:lstStyle/>
        <a:p>
          <a:r>
            <a:rPr lang="ru-RU" smtClean="0"/>
            <a:t>научно-технический</a:t>
          </a:r>
          <a:endParaRPr lang="ru-RU"/>
        </a:p>
      </dgm:t>
    </dgm:pt>
    <dgm:pt modelId="{3D7F3543-9990-4421-9500-1EF63A556B6F}" type="parTrans" cxnId="{D28575BF-9020-474B-8C67-256D7F3C3895}">
      <dgm:prSet/>
      <dgm:spPr/>
      <dgm:t>
        <a:bodyPr/>
        <a:lstStyle/>
        <a:p>
          <a:endParaRPr lang="ru-RU"/>
        </a:p>
      </dgm:t>
    </dgm:pt>
    <dgm:pt modelId="{5B51682F-41F2-47B8-AF87-CDAEB11C4575}" type="sibTrans" cxnId="{D28575BF-9020-474B-8C67-256D7F3C3895}">
      <dgm:prSet/>
      <dgm:spPr/>
      <dgm:t>
        <a:bodyPr/>
        <a:lstStyle/>
        <a:p>
          <a:endParaRPr lang="ru-RU"/>
        </a:p>
      </dgm:t>
    </dgm:pt>
    <dgm:pt modelId="{DCAAD66D-71E2-4F27-80FE-EFD762A656B5}" type="pres">
      <dgm:prSet presAssocID="{65A8155E-694B-4167-867A-7EB3B4D3FE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B82070-7921-4F8F-BB4C-F47D18B622B2}" type="pres">
      <dgm:prSet presAssocID="{9E9C6400-4396-4594-B685-9CD1C252BD85}" presName="parentLin" presStyleCnt="0"/>
      <dgm:spPr/>
    </dgm:pt>
    <dgm:pt modelId="{529D4E8E-C9D8-4B68-8367-9BBE50223A0F}" type="pres">
      <dgm:prSet presAssocID="{9E9C6400-4396-4594-B685-9CD1C252BD8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F5CBC05-378F-459B-B649-895EC00A78CC}" type="pres">
      <dgm:prSet presAssocID="{9E9C6400-4396-4594-B685-9CD1C252BD8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534CE-FA71-43D8-8D61-E977983F4C1F}" type="pres">
      <dgm:prSet presAssocID="{9E9C6400-4396-4594-B685-9CD1C252BD85}" presName="negativeSpace" presStyleCnt="0"/>
      <dgm:spPr/>
    </dgm:pt>
    <dgm:pt modelId="{019A2B5F-0C33-4728-95A3-3C79AEA3E3A8}" type="pres">
      <dgm:prSet presAssocID="{9E9C6400-4396-4594-B685-9CD1C252BD85}" presName="childText" presStyleLbl="conFgAcc1" presStyleIdx="0" presStyleCnt="4">
        <dgm:presLayoutVars>
          <dgm:bulletEnabled val="1"/>
        </dgm:presLayoutVars>
      </dgm:prSet>
      <dgm:spPr/>
    </dgm:pt>
    <dgm:pt modelId="{A1417378-A6C2-4FBF-916A-22AC1BAD5BD4}" type="pres">
      <dgm:prSet presAssocID="{B2CF271D-C1FF-478B-BA87-19BFE367B6CD}" presName="spaceBetweenRectangles" presStyleCnt="0"/>
      <dgm:spPr/>
    </dgm:pt>
    <dgm:pt modelId="{F8DF964A-9A8A-4D80-9C8A-431F8A9FCA72}" type="pres">
      <dgm:prSet presAssocID="{7D043714-913B-44D2-BE83-931D3096A825}" presName="parentLin" presStyleCnt="0"/>
      <dgm:spPr/>
    </dgm:pt>
    <dgm:pt modelId="{9008A8BA-73EB-4BDA-9A92-8E4E6D9F8BFC}" type="pres">
      <dgm:prSet presAssocID="{7D043714-913B-44D2-BE83-931D3096A82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69755FA-3C92-4E1C-8563-B2B581003248}" type="pres">
      <dgm:prSet presAssocID="{7D043714-913B-44D2-BE83-931D3096A8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43C43-FDD5-435E-A081-530D80EF28EF}" type="pres">
      <dgm:prSet presAssocID="{7D043714-913B-44D2-BE83-931D3096A825}" presName="negativeSpace" presStyleCnt="0"/>
      <dgm:spPr/>
    </dgm:pt>
    <dgm:pt modelId="{CC25897C-0788-48E5-A38D-EE2C6E259403}" type="pres">
      <dgm:prSet presAssocID="{7D043714-913B-44D2-BE83-931D3096A825}" presName="childText" presStyleLbl="conFgAcc1" presStyleIdx="1" presStyleCnt="4">
        <dgm:presLayoutVars>
          <dgm:bulletEnabled val="1"/>
        </dgm:presLayoutVars>
      </dgm:prSet>
      <dgm:spPr/>
    </dgm:pt>
    <dgm:pt modelId="{15F32206-9712-4BF8-A1B7-505E6B1316EF}" type="pres">
      <dgm:prSet presAssocID="{31D82553-D9E0-4EC7-B19C-FF3C53EFEA61}" presName="spaceBetweenRectangles" presStyleCnt="0"/>
      <dgm:spPr/>
    </dgm:pt>
    <dgm:pt modelId="{5BE53E30-36B7-4126-A034-B562E7F619F2}" type="pres">
      <dgm:prSet presAssocID="{92B2DCF4-C3F7-4D53-891C-148688088776}" presName="parentLin" presStyleCnt="0"/>
      <dgm:spPr/>
    </dgm:pt>
    <dgm:pt modelId="{D46160E3-41AD-4EBB-BABA-E600FDDA94BF}" type="pres">
      <dgm:prSet presAssocID="{92B2DCF4-C3F7-4D53-891C-14868808877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B85AAD8-756F-4146-9383-DA4AD0DBFB09}" type="pres">
      <dgm:prSet presAssocID="{92B2DCF4-C3F7-4D53-891C-14868808877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98A6C-8941-4564-9E8C-4716D5036921}" type="pres">
      <dgm:prSet presAssocID="{92B2DCF4-C3F7-4D53-891C-148688088776}" presName="negativeSpace" presStyleCnt="0"/>
      <dgm:spPr/>
    </dgm:pt>
    <dgm:pt modelId="{8052AA46-1170-48D2-8CD7-045CD1A956B4}" type="pres">
      <dgm:prSet presAssocID="{92B2DCF4-C3F7-4D53-891C-148688088776}" presName="childText" presStyleLbl="conFgAcc1" presStyleIdx="2" presStyleCnt="4">
        <dgm:presLayoutVars>
          <dgm:bulletEnabled val="1"/>
        </dgm:presLayoutVars>
      </dgm:prSet>
      <dgm:spPr/>
    </dgm:pt>
    <dgm:pt modelId="{B05FDBAD-E4AD-4130-ABD8-507A14349790}" type="pres">
      <dgm:prSet presAssocID="{89F39B3A-FAE9-4533-90B2-62B9362284FA}" presName="spaceBetweenRectangles" presStyleCnt="0"/>
      <dgm:spPr/>
    </dgm:pt>
    <dgm:pt modelId="{ECF1740F-4CEB-4463-B65B-87613C00FC85}" type="pres">
      <dgm:prSet presAssocID="{86F390D3-E1A6-4D26-8A63-6AB97BAFD0B0}" presName="parentLin" presStyleCnt="0"/>
      <dgm:spPr/>
    </dgm:pt>
    <dgm:pt modelId="{BC86536E-54F3-45DC-8F82-1F72A1ED801E}" type="pres">
      <dgm:prSet presAssocID="{86F390D3-E1A6-4D26-8A63-6AB97BAFD0B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15DA190-5D66-4AC7-B3E9-F979EDB927C9}" type="pres">
      <dgm:prSet presAssocID="{86F390D3-E1A6-4D26-8A63-6AB97BAFD0B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25DA6-FABD-4728-8379-BF9DE7444EDB}" type="pres">
      <dgm:prSet presAssocID="{86F390D3-E1A6-4D26-8A63-6AB97BAFD0B0}" presName="negativeSpace" presStyleCnt="0"/>
      <dgm:spPr/>
    </dgm:pt>
    <dgm:pt modelId="{A6AE6E65-B10E-41C5-A617-2892CA340D57}" type="pres">
      <dgm:prSet presAssocID="{86F390D3-E1A6-4D26-8A63-6AB97BAFD0B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CD5786C-BC29-450F-A03E-CD7190BFC252}" type="presOf" srcId="{9E9C6400-4396-4594-B685-9CD1C252BD85}" destId="{529D4E8E-C9D8-4B68-8367-9BBE50223A0F}" srcOrd="0" destOrd="0" presId="urn:microsoft.com/office/officeart/2005/8/layout/list1"/>
    <dgm:cxn modelId="{B55E1C14-1F12-4293-BD94-5967F67336E3}" type="presOf" srcId="{92B2DCF4-C3F7-4D53-891C-148688088776}" destId="{D46160E3-41AD-4EBB-BABA-E600FDDA94BF}" srcOrd="0" destOrd="0" presId="urn:microsoft.com/office/officeart/2005/8/layout/list1"/>
    <dgm:cxn modelId="{920C0BB2-0F69-428B-A207-F0B6DCCC5FF5}" srcId="{65A8155E-694B-4167-867A-7EB3B4D3FEB3}" destId="{92B2DCF4-C3F7-4D53-891C-148688088776}" srcOrd="2" destOrd="0" parTransId="{0CCF3809-B8C7-40CD-98B4-84D88A458C5B}" sibTransId="{89F39B3A-FAE9-4533-90B2-62B9362284FA}"/>
    <dgm:cxn modelId="{8547E1DF-2668-46ED-854F-23B4A7CB4F40}" type="presOf" srcId="{9E9C6400-4396-4594-B685-9CD1C252BD85}" destId="{7F5CBC05-378F-459B-B649-895EC00A78CC}" srcOrd="1" destOrd="0" presId="urn:microsoft.com/office/officeart/2005/8/layout/list1"/>
    <dgm:cxn modelId="{D28575BF-9020-474B-8C67-256D7F3C3895}" srcId="{65A8155E-694B-4167-867A-7EB3B4D3FEB3}" destId="{86F390D3-E1A6-4D26-8A63-6AB97BAFD0B0}" srcOrd="3" destOrd="0" parTransId="{3D7F3543-9990-4421-9500-1EF63A556B6F}" sibTransId="{5B51682F-41F2-47B8-AF87-CDAEB11C4575}"/>
    <dgm:cxn modelId="{11F42CA8-7540-479C-8507-5713E899774A}" srcId="{65A8155E-694B-4167-867A-7EB3B4D3FEB3}" destId="{7D043714-913B-44D2-BE83-931D3096A825}" srcOrd="1" destOrd="0" parTransId="{E353C230-08AC-4253-975C-0C3795C453DB}" sibTransId="{31D82553-D9E0-4EC7-B19C-FF3C53EFEA61}"/>
    <dgm:cxn modelId="{67C4A223-1E4E-417A-80BC-A3A982B9F874}" type="presOf" srcId="{65A8155E-694B-4167-867A-7EB3B4D3FEB3}" destId="{DCAAD66D-71E2-4F27-80FE-EFD762A656B5}" srcOrd="0" destOrd="0" presId="urn:microsoft.com/office/officeart/2005/8/layout/list1"/>
    <dgm:cxn modelId="{68B98E82-9394-4996-9B6C-1D00D7B11FD4}" type="presOf" srcId="{7D043714-913B-44D2-BE83-931D3096A825}" destId="{9008A8BA-73EB-4BDA-9A92-8E4E6D9F8BFC}" srcOrd="0" destOrd="0" presId="urn:microsoft.com/office/officeart/2005/8/layout/list1"/>
    <dgm:cxn modelId="{F365B46A-E06F-4850-A864-2CD41A784BFD}" type="presOf" srcId="{7D043714-913B-44D2-BE83-931D3096A825}" destId="{069755FA-3C92-4E1C-8563-B2B581003248}" srcOrd="1" destOrd="0" presId="urn:microsoft.com/office/officeart/2005/8/layout/list1"/>
    <dgm:cxn modelId="{2065CCA7-F242-4DFE-B8B3-F88997D0E3A0}" type="presOf" srcId="{86F390D3-E1A6-4D26-8A63-6AB97BAFD0B0}" destId="{BC86536E-54F3-45DC-8F82-1F72A1ED801E}" srcOrd="0" destOrd="0" presId="urn:microsoft.com/office/officeart/2005/8/layout/list1"/>
    <dgm:cxn modelId="{C98229FE-BFF8-421E-9177-72E43BC4BD70}" type="presOf" srcId="{86F390D3-E1A6-4D26-8A63-6AB97BAFD0B0}" destId="{A15DA190-5D66-4AC7-B3E9-F979EDB927C9}" srcOrd="1" destOrd="0" presId="urn:microsoft.com/office/officeart/2005/8/layout/list1"/>
    <dgm:cxn modelId="{3FB0944C-3CCC-496C-93C6-C5E16F018D55}" type="presOf" srcId="{92B2DCF4-C3F7-4D53-891C-148688088776}" destId="{BB85AAD8-756F-4146-9383-DA4AD0DBFB09}" srcOrd="1" destOrd="0" presId="urn:microsoft.com/office/officeart/2005/8/layout/list1"/>
    <dgm:cxn modelId="{5A25F8A5-C684-41A5-AC89-F51D77A88397}" srcId="{65A8155E-694B-4167-867A-7EB3B4D3FEB3}" destId="{9E9C6400-4396-4594-B685-9CD1C252BD85}" srcOrd="0" destOrd="0" parTransId="{847A977F-A2EF-4547-B9BB-99824966639C}" sibTransId="{B2CF271D-C1FF-478B-BA87-19BFE367B6CD}"/>
    <dgm:cxn modelId="{DBCADB97-F9C5-4707-9687-D0B8C67151F3}" type="presParOf" srcId="{DCAAD66D-71E2-4F27-80FE-EFD762A656B5}" destId="{4EB82070-7921-4F8F-BB4C-F47D18B622B2}" srcOrd="0" destOrd="0" presId="urn:microsoft.com/office/officeart/2005/8/layout/list1"/>
    <dgm:cxn modelId="{4BEC66C1-9EE6-49DA-B9CE-AE9C4E71C4C1}" type="presParOf" srcId="{4EB82070-7921-4F8F-BB4C-F47D18B622B2}" destId="{529D4E8E-C9D8-4B68-8367-9BBE50223A0F}" srcOrd="0" destOrd="0" presId="urn:microsoft.com/office/officeart/2005/8/layout/list1"/>
    <dgm:cxn modelId="{3B8E0711-2D0F-4984-A8B1-297BCF104308}" type="presParOf" srcId="{4EB82070-7921-4F8F-BB4C-F47D18B622B2}" destId="{7F5CBC05-378F-459B-B649-895EC00A78CC}" srcOrd="1" destOrd="0" presId="urn:microsoft.com/office/officeart/2005/8/layout/list1"/>
    <dgm:cxn modelId="{35680674-1E4B-4C3D-BEEC-3333A29B53A1}" type="presParOf" srcId="{DCAAD66D-71E2-4F27-80FE-EFD762A656B5}" destId="{1BF534CE-FA71-43D8-8D61-E977983F4C1F}" srcOrd="1" destOrd="0" presId="urn:microsoft.com/office/officeart/2005/8/layout/list1"/>
    <dgm:cxn modelId="{A9248EE5-274A-4C00-917A-49340963469B}" type="presParOf" srcId="{DCAAD66D-71E2-4F27-80FE-EFD762A656B5}" destId="{019A2B5F-0C33-4728-95A3-3C79AEA3E3A8}" srcOrd="2" destOrd="0" presId="urn:microsoft.com/office/officeart/2005/8/layout/list1"/>
    <dgm:cxn modelId="{F6B75895-F5CD-4B28-A4A5-094E50CAF7A2}" type="presParOf" srcId="{DCAAD66D-71E2-4F27-80FE-EFD762A656B5}" destId="{A1417378-A6C2-4FBF-916A-22AC1BAD5BD4}" srcOrd="3" destOrd="0" presId="urn:microsoft.com/office/officeart/2005/8/layout/list1"/>
    <dgm:cxn modelId="{6347B0F7-BDA0-4397-A047-4F5F89DA8AA5}" type="presParOf" srcId="{DCAAD66D-71E2-4F27-80FE-EFD762A656B5}" destId="{F8DF964A-9A8A-4D80-9C8A-431F8A9FCA72}" srcOrd="4" destOrd="0" presId="urn:microsoft.com/office/officeart/2005/8/layout/list1"/>
    <dgm:cxn modelId="{4F23B95B-2551-4A9F-8D17-5B3B644E4A50}" type="presParOf" srcId="{F8DF964A-9A8A-4D80-9C8A-431F8A9FCA72}" destId="{9008A8BA-73EB-4BDA-9A92-8E4E6D9F8BFC}" srcOrd="0" destOrd="0" presId="urn:microsoft.com/office/officeart/2005/8/layout/list1"/>
    <dgm:cxn modelId="{8AC6AC2F-BFE4-4213-8B54-4DEC7398E6CF}" type="presParOf" srcId="{F8DF964A-9A8A-4D80-9C8A-431F8A9FCA72}" destId="{069755FA-3C92-4E1C-8563-B2B581003248}" srcOrd="1" destOrd="0" presId="urn:microsoft.com/office/officeart/2005/8/layout/list1"/>
    <dgm:cxn modelId="{2E74DF70-AE6C-4BBD-9F0C-205D81B47605}" type="presParOf" srcId="{DCAAD66D-71E2-4F27-80FE-EFD762A656B5}" destId="{34643C43-FDD5-435E-A081-530D80EF28EF}" srcOrd="5" destOrd="0" presId="urn:microsoft.com/office/officeart/2005/8/layout/list1"/>
    <dgm:cxn modelId="{1705A7F6-CD6D-4ABA-AFA5-70480C8AED36}" type="presParOf" srcId="{DCAAD66D-71E2-4F27-80FE-EFD762A656B5}" destId="{CC25897C-0788-48E5-A38D-EE2C6E259403}" srcOrd="6" destOrd="0" presId="urn:microsoft.com/office/officeart/2005/8/layout/list1"/>
    <dgm:cxn modelId="{43EFD893-F7B4-4747-8491-8F824F5118EC}" type="presParOf" srcId="{DCAAD66D-71E2-4F27-80FE-EFD762A656B5}" destId="{15F32206-9712-4BF8-A1B7-505E6B1316EF}" srcOrd="7" destOrd="0" presId="urn:microsoft.com/office/officeart/2005/8/layout/list1"/>
    <dgm:cxn modelId="{D6800446-EB07-4E81-B06A-555317DA0B62}" type="presParOf" srcId="{DCAAD66D-71E2-4F27-80FE-EFD762A656B5}" destId="{5BE53E30-36B7-4126-A034-B562E7F619F2}" srcOrd="8" destOrd="0" presId="urn:microsoft.com/office/officeart/2005/8/layout/list1"/>
    <dgm:cxn modelId="{1C871D07-2704-489B-9E80-1BD1F6E19B8C}" type="presParOf" srcId="{5BE53E30-36B7-4126-A034-B562E7F619F2}" destId="{D46160E3-41AD-4EBB-BABA-E600FDDA94BF}" srcOrd="0" destOrd="0" presId="urn:microsoft.com/office/officeart/2005/8/layout/list1"/>
    <dgm:cxn modelId="{7879D51D-F2CB-4093-8290-9EBBD920211F}" type="presParOf" srcId="{5BE53E30-36B7-4126-A034-B562E7F619F2}" destId="{BB85AAD8-756F-4146-9383-DA4AD0DBFB09}" srcOrd="1" destOrd="0" presId="urn:microsoft.com/office/officeart/2005/8/layout/list1"/>
    <dgm:cxn modelId="{35C7173E-2359-4BE8-A1C6-E52E2696F2E9}" type="presParOf" srcId="{DCAAD66D-71E2-4F27-80FE-EFD762A656B5}" destId="{E7498A6C-8941-4564-9E8C-4716D5036921}" srcOrd="9" destOrd="0" presId="urn:microsoft.com/office/officeart/2005/8/layout/list1"/>
    <dgm:cxn modelId="{A245C3F3-6650-48B0-A2CD-B8535BFED201}" type="presParOf" srcId="{DCAAD66D-71E2-4F27-80FE-EFD762A656B5}" destId="{8052AA46-1170-48D2-8CD7-045CD1A956B4}" srcOrd="10" destOrd="0" presId="urn:microsoft.com/office/officeart/2005/8/layout/list1"/>
    <dgm:cxn modelId="{BB5E1A20-0C8D-467A-B105-4DDE7878B83C}" type="presParOf" srcId="{DCAAD66D-71E2-4F27-80FE-EFD762A656B5}" destId="{B05FDBAD-E4AD-4130-ABD8-507A14349790}" srcOrd="11" destOrd="0" presId="urn:microsoft.com/office/officeart/2005/8/layout/list1"/>
    <dgm:cxn modelId="{FAC9189C-C16E-4361-ABB5-C63DE50A5FF4}" type="presParOf" srcId="{DCAAD66D-71E2-4F27-80FE-EFD762A656B5}" destId="{ECF1740F-4CEB-4463-B65B-87613C00FC85}" srcOrd="12" destOrd="0" presId="urn:microsoft.com/office/officeart/2005/8/layout/list1"/>
    <dgm:cxn modelId="{464CA6B3-4FD9-4891-828F-0F55F24E6E0D}" type="presParOf" srcId="{ECF1740F-4CEB-4463-B65B-87613C00FC85}" destId="{BC86536E-54F3-45DC-8F82-1F72A1ED801E}" srcOrd="0" destOrd="0" presId="urn:microsoft.com/office/officeart/2005/8/layout/list1"/>
    <dgm:cxn modelId="{B3153B58-39A7-498B-95BF-460E8C6CF3B2}" type="presParOf" srcId="{ECF1740F-4CEB-4463-B65B-87613C00FC85}" destId="{A15DA190-5D66-4AC7-B3E9-F979EDB927C9}" srcOrd="1" destOrd="0" presId="urn:microsoft.com/office/officeart/2005/8/layout/list1"/>
    <dgm:cxn modelId="{2947091F-3C13-4460-B477-3A4A7CC6006D}" type="presParOf" srcId="{DCAAD66D-71E2-4F27-80FE-EFD762A656B5}" destId="{4BE25DA6-FABD-4728-8379-BF9DE7444EDB}" srcOrd="13" destOrd="0" presId="urn:microsoft.com/office/officeart/2005/8/layout/list1"/>
    <dgm:cxn modelId="{F6019216-042E-41A5-8573-0E4CC0B591D0}" type="presParOf" srcId="{DCAAD66D-71E2-4F27-80FE-EFD762A656B5}" destId="{A6AE6E65-B10E-41C5-A617-2892CA340D57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8ACF34-131D-4E15-94BC-95BA51D195AD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C5AD644-3789-41E6-A53B-09AB672E7F0C}">
      <dgm:prSet phldrT="[Текст]"/>
      <dgm:spPr/>
      <dgm:t>
        <a:bodyPr/>
        <a:lstStyle/>
        <a:p>
          <a:pPr algn="ctr"/>
          <a:r>
            <a:rPr lang="ru-RU" dirty="0" smtClean="0"/>
            <a:t>Реформа </a:t>
          </a:r>
          <a:endParaRPr lang="ru-RU" dirty="0"/>
        </a:p>
      </dgm:t>
    </dgm:pt>
    <dgm:pt modelId="{9497CF24-3977-4CA5-A9C6-DDDA3EF2DA01}" type="parTrans" cxnId="{809728A9-03E2-4647-8F2C-715DC6C395B8}">
      <dgm:prSet/>
      <dgm:spPr/>
      <dgm:t>
        <a:bodyPr/>
        <a:lstStyle/>
        <a:p>
          <a:endParaRPr lang="ru-RU"/>
        </a:p>
      </dgm:t>
    </dgm:pt>
    <dgm:pt modelId="{B70C924F-DC9B-416A-B49F-A76B7F886FF0}" type="sibTrans" cxnId="{809728A9-03E2-4647-8F2C-715DC6C395B8}">
      <dgm:prSet/>
      <dgm:spPr/>
      <dgm:t>
        <a:bodyPr/>
        <a:lstStyle/>
        <a:p>
          <a:endParaRPr lang="ru-RU"/>
        </a:p>
      </dgm:t>
    </dgm:pt>
    <dgm:pt modelId="{06854B5E-4692-4E55-A47A-CBFE615AD374}">
      <dgm:prSet phldrT="[Текст]"/>
      <dgm:spPr/>
      <dgm:t>
        <a:bodyPr/>
        <a:lstStyle/>
        <a:p>
          <a:r>
            <a:rPr lang="ru-RU" b="0" i="0" u="none" dirty="0" smtClean="0"/>
            <a:t>медленное изменение части системы;</a:t>
          </a:r>
          <a:endParaRPr lang="ru-RU" dirty="0"/>
        </a:p>
      </dgm:t>
    </dgm:pt>
    <dgm:pt modelId="{099A2F9F-7B8B-45CD-8717-4C96C78A7A80}" type="parTrans" cxnId="{E56C86FA-327D-4914-A16F-89FD72221707}">
      <dgm:prSet/>
      <dgm:spPr/>
      <dgm:t>
        <a:bodyPr/>
        <a:lstStyle/>
        <a:p>
          <a:endParaRPr lang="ru-RU"/>
        </a:p>
      </dgm:t>
    </dgm:pt>
    <dgm:pt modelId="{D0A30373-BB58-4BA6-9A52-A2FD0B929CA1}" type="sibTrans" cxnId="{E56C86FA-327D-4914-A16F-89FD72221707}">
      <dgm:prSet/>
      <dgm:spPr/>
      <dgm:t>
        <a:bodyPr/>
        <a:lstStyle/>
        <a:p>
          <a:endParaRPr lang="ru-RU"/>
        </a:p>
      </dgm:t>
    </dgm:pt>
    <dgm:pt modelId="{5201ABC2-34BB-427F-8738-4DE56683C2DA}">
      <dgm:prSet phldrT="[Текст]"/>
      <dgm:spPr/>
      <dgm:t>
        <a:bodyPr/>
        <a:lstStyle/>
        <a:p>
          <a:pPr algn="ctr"/>
          <a:r>
            <a:rPr lang="ru-RU" dirty="0" smtClean="0"/>
            <a:t>Революция</a:t>
          </a:r>
          <a:endParaRPr lang="ru-RU" dirty="0"/>
        </a:p>
      </dgm:t>
    </dgm:pt>
    <dgm:pt modelId="{F65D4384-9F6D-4600-973B-D57406C28600}" type="parTrans" cxnId="{3AB68C0D-9F81-4795-A9A4-DBD6995ABEE0}">
      <dgm:prSet/>
      <dgm:spPr/>
      <dgm:t>
        <a:bodyPr/>
        <a:lstStyle/>
        <a:p>
          <a:endParaRPr lang="ru-RU"/>
        </a:p>
      </dgm:t>
    </dgm:pt>
    <dgm:pt modelId="{1281EA93-5D51-4EC4-8F50-E6A6210DD07C}" type="sibTrans" cxnId="{3AB68C0D-9F81-4795-A9A4-DBD6995ABEE0}">
      <dgm:prSet/>
      <dgm:spPr/>
      <dgm:t>
        <a:bodyPr/>
        <a:lstStyle/>
        <a:p>
          <a:endParaRPr lang="ru-RU"/>
        </a:p>
      </dgm:t>
    </dgm:pt>
    <dgm:pt modelId="{9C5158AE-1C1B-4DDE-A9ED-7707ED96FA35}">
      <dgm:prSet phldrT="[Текст]"/>
      <dgm:spPr/>
      <dgm:t>
        <a:bodyPr/>
        <a:lstStyle/>
        <a:p>
          <a:r>
            <a:rPr lang="ru-RU" b="0" i="0" u="none" dirty="0" smtClean="0"/>
            <a:t>резкое изменение системы в целом;</a:t>
          </a:r>
          <a:endParaRPr lang="ru-RU" dirty="0"/>
        </a:p>
      </dgm:t>
    </dgm:pt>
    <dgm:pt modelId="{BE0A1308-60F8-4209-A397-C1C5BC11785D}" type="parTrans" cxnId="{37DE5E48-6F00-46AB-B0FB-67A814E00ED5}">
      <dgm:prSet/>
      <dgm:spPr/>
      <dgm:t>
        <a:bodyPr/>
        <a:lstStyle/>
        <a:p>
          <a:endParaRPr lang="ru-RU"/>
        </a:p>
      </dgm:t>
    </dgm:pt>
    <dgm:pt modelId="{8302373C-A6FB-4EF5-B372-C45F9452C79A}" type="sibTrans" cxnId="{37DE5E48-6F00-46AB-B0FB-67A814E00ED5}">
      <dgm:prSet/>
      <dgm:spPr/>
      <dgm:t>
        <a:bodyPr/>
        <a:lstStyle/>
        <a:p>
          <a:endParaRPr lang="ru-RU"/>
        </a:p>
      </dgm:t>
    </dgm:pt>
    <dgm:pt modelId="{996D6AE8-5264-45EE-ABBD-B7A81B325DFD}">
      <dgm:prSet/>
      <dgm:spPr/>
      <dgm:t>
        <a:bodyPr/>
        <a:lstStyle/>
        <a:p>
          <a:r>
            <a:rPr lang="ru-RU" b="0" i="0" u="none" smtClean="0"/>
            <a:t>часто используются незаконные методы борьбы;</a:t>
          </a:r>
          <a:endParaRPr lang="ru-RU" b="0" i="0" u="none"/>
        </a:p>
      </dgm:t>
    </dgm:pt>
    <dgm:pt modelId="{3BA667D9-B575-4344-8F4F-BC8A1E37C1A2}" type="parTrans" cxnId="{8DD9F8FB-1B33-410A-B40F-1861E73F00AF}">
      <dgm:prSet/>
      <dgm:spPr/>
      <dgm:t>
        <a:bodyPr/>
        <a:lstStyle/>
        <a:p>
          <a:endParaRPr lang="ru-RU"/>
        </a:p>
      </dgm:t>
    </dgm:pt>
    <dgm:pt modelId="{D3ABB37B-FA22-48C2-8C09-7A6B1D07B07C}" type="sibTrans" cxnId="{8DD9F8FB-1B33-410A-B40F-1861E73F00AF}">
      <dgm:prSet/>
      <dgm:spPr/>
      <dgm:t>
        <a:bodyPr/>
        <a:lstStyle/>
        <a:p>
          <a:endParaRPr lang="ru-RU"/>
        </a:p>
      </dgm:t>
    </dgm:pt>
    <dgm:pt modelId="{2AC9D862-24AA-442A-BB9A-7433AC776DCF}">
      <dgm:prSet/>
      <dgm:spPr/>
      <dgm:t>
        <a:bodyPr/>
        <a:lstStyle/>
        <a:p>
          <a:r>
            <a:rPr lang="ru-RU" b="0" i="0" u="none" smtClean="0"/>
            <a:t>направлена на кардинальную перемену власти.</a:t>
          </a:r>
          <a:endParaRPr lang="ru-RU" b="0" i="0" u="none"/>
        </a:p>
      </dgm:t>
    </dgm:pt>
    <dgm:pt modelId="{FF46E601-03B7-4836-98B5-AC1BAC7D83E3}" type="parTrans" cxnId="{842DBF02-106D-46B6-84C3-D215C4DA338C}">
      <dgm:prSet/>
      <dgm:spPr/>
      <dgm:t>
        <a:bodyPr/>
        <a:lstStyle/>
        <a:p>
          <a:endParaRPr lang="ru-RU"/>
        </a:p>
      </dgm:t>
    </dgm:pt>
    <dgm:pt modelId="{DBEAE467-B383-4D76-AB01-208A8668170A}" type="sibTrans" cxnId="{842DBF02-106D-46B6-84C3-D215C4DA338C}">
      <dgm:prSet/>
      <dgm:spPr/>
      <dgm:t>
        <a:bodyPr/>
        <a:lstStyle/>
        <a:p>
          <a:endParaRPr lang="ru-RU"/>
        </a:p>
      </dgm:t>
    </dgm:pt>
    <dgm:pt modelId="{5E552E15-38BE-4CD9-BF02-9649FF90E901}">
      <dgm:prSet/>
      <dgm:spPr/>
      <dgm:t>
        <a:bodyPr/>
        <a:lstStyle/>
        <a:p>
          <a:r>
            <a:rPr lang="ru-RU" b="0" i="0" u="none" smtClean="0"/>
            <a:t>использование законных методов;</a:t>
          </a:r>
          <a:endParaRPr lang="ru-RU" b="0" i="0" u="none"/>
        </a:p>
      </dgm:t>
    </dgm:pt>
    <dgm:pt modelId="{37A601D7-24F2-4094-ABDF-0E291A183A31}" type="parTrans" cxnId="{48DD42C0-3BC9-4DF3-8FA5-FFFCAAFF04DD}">
      <dgm:prSet/>
      <dgm:spPr/>
      <dgm:t>
        <a:bodyPr/>
        <a:lstStyle/>
        <a:p>
          <a:endParaRPr lang="ru-RU"/>
        </a:p>
      </dgm:t>
    </dgm:pt>
    <dgm:pt modelId="{41E1A167-D8B0-47E5-BB57-504F360C9BDC}" type="sibTrans" cxnId="{48DD42C0-3BC9-4DF3-8FA5-FFFCAAFF04DD}">
      <dgm:prSet/>
      <dgm:spPr/>
      <dgm:t>
        <a:bodyPr/>
        <a:lstStyle/>
        <a:p>
          <a:endParaRPr lang="ru-RU"/>
        </a:p>
      </dgm:t>
    </dgm:pt>
    <dgm:pt modelId="{1E5954D5-1C7E-494F-A689-C867F81631C8}">
      <dgm:prSet/>
      <dgm:spPr/>
      <dgm:t>
        <a:bodyPr/>
        <a:lstStyle/>
        <a:p>
          <a:r>
            <a:rPr lang="ru-RU" b="0" i="0" u="none" smtClean="0"/>
            <a:t>зачастую направлена на укрепление позиций существующей власти.</a:t>
          </a:r>
          <a:endParaRPr lang="ru-RU" b="0" i="0" u="none"/>
        </a:p>
      </dgm:t>
    </dgm:pt>
    <dgm:pt modelId="{11F8A044-A2A2-40C5-8B0F-1CAF82FE5BE6}" type="parTrans" cxnId="{817EABB3-CB40-4D47-978A-5ED6E7148858}">
      <dgm:prSet/>
      <dgm:spPr/>
      <dgm:t>
        <a:bodyPr/>
        <a:lstStyle/>
        <a:p>
          <a:endParaRPr lang="ru-RU"/>
        </a:p>
      </dgm:t>
    </dgm:pt>
    <dgm:pt modelId="{43B3A42F-0BB3-4537-9D07-18A71B083FBF}" type="sibTrans" cxnId="{817EABB3-CB40-4D47-978A-5ED6E7148858}">
      <dgm:prSet/>
      <dgm:spPr/>
      <dgm:t>
        <a:bodyPr/>
        <a:lstStyle/>
        <a:p>
          <a:endParaRPr lang="ru-RU"/>
        </a:p>
      </dgm:t>
    </dgm:pt>
    <dgm:pt modelId="{031FB893-501C-4DCE-8519-5FFB27C1204C}" type="pres">
      <dgm:prSet presAssocID="{318ACF34-131D-4E15-94BC-95BA51D195A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17A9F3B-E8EE-43F7-BF71-E3AA9C1B2DB6}" type="pres">
      <dgm:prSet presAssocID="{3C5AD644-3789-41E6-A53B-09AB672E7F0C}" presName="root" presStyleCnt="0">
        <dgm:presLayoutVars>
          <dgm:chMax/>
          <dgm:chPref/>
        </dgm:presLayoutVars>
      </dgm:prSet>
      <dgm:spPr/>
    </dgm:pt>
    <dgm:pt modelId="{9276CD81-8453-4CAD-8DB7-B43BCD712558}" type="pres">
      <dgm:prSet presAssocID="{3C5AD644-3789-41E6-A53B-09AB672E7F0C}" presName="rootComposite" presStyleCnt="0">
        <dgm:presLayoutVars/>
      </dgm:prSet>
      <dgm:spPr/>
    </dgm:pt>
    <dgm:pt modelId="{E8319B68-6185-452C-976B-3267E992B216}" type="pres">
      <dgm:prSet presAssocID="{3C5AD644-3789-41E6-A53B-09AB672E7F0C}" presName="ParentAccent" presStyleLbl="alignNode1" presStyleIdx="0" presStyleCnt="2"/>
      <dgm:spPr/>
    </dgm:pt>
    <dgm:pt modelId="{02254882-0B61-40E8-AD46-F61CC4272657}" type="pres">
      <dgm:prSet presAssocID="{3C5AD644-3789-41E6-A53B-09AB672E7F0C}" presName="ParentSmallAccent" presStyleLbl="fgAcc1" presStyleIdx="0" presStyleCnt="2"/>
      <dgm:spPr/>
    </dgm:pt>
    <dgm:pt modelId="{49E8EFB3-EB2D-4FF3-BEE0-3DB0431BF260}" type="pres">
      <dgm:prSet presAssocID="{3C5AD644-3789-41E6-A53B-09AB672E7F0C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E407C-CEDD-4016-8AB5-592C7E2BA623}" type="pres">
      <dgm:prSet presAssocID="{3C5AD644-3789-41E6-A53B-09AB672E7F0C}" presName="childShape" presStyleCnt="0">
        <dgm:presLayoutVars>
          <dgm:chMax val="0"/>
          <dgm:chPref val="0"/>
        </dgm:presLayoutVars>
      </dgm:prSet>
      <dgm:spPr/>
    </dgm:pt>
    <dgm:pt modelId="{76C00F01-20CC-414E-836B-EEE1C62A73A7}" type="pres">
      <dgm:prSet presAssocID="{06854B5E-4692-4E55-A47A-CBFE615AD374}" presName="childComposite" presStyleCnt="0">
        <dgm:presLayoutVars>
          <dgm:chMax val="0"/>
          <dgm:chPref val="0"/>
        </dgm:presLayoutVars>
      </dgm:prSet>
      <dgm:spPr/>
    </dgm:pt>
    <dgm:pt modelId="{AAD54C88-8F42-4014-98E4-41398CFF007B}" type="pres">
      <dgm:prSet presAssocID="{06854B5E-4692-4E55-A47A-CBFE615AD374}" presName="ChildAccent" presStyleLbl="solidFgAcc1" presStyleIdx="0" presStyleCnt="6"/>
      <dgm:spPr/>
    </dgm:pt>
    <dgm:pt modelId="{6F679683-3A7E-46CB-BF7F-B89B1B10E7B9}" type="pres">
      <dgm:prSet presAssocID="{06854B5E-4692-4E55-A47A-CBFE615AD374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06C8B-3589-4A71-B8D3-9D829D637B99}" type="pres">
      <dgm:prSet presAssocID="{5E552E15-38BE-4CD9-BF02-9649FF90E901}" presName="childComposite" presStyleCnt="0">
        <dgm:presLayoutVars>
          <dgm:chMax val="0"/>
          <dgm:chPref val="0"/>
        </dgm:presLayoutVars>
      </dgm:prSet>
      <dgm:spPr/>
    </dgm:pt>
    <dgm:pt modelId="{A8EB8605-AA62-4672-9D09-82B86EAADFA8}" type="pres">
      <dgm:prSet presAssocID="{5E552E15-38BE-4CD9-BF02-9649FF90E901}" presName="ChildAccent" presStyleLbl="solidFgAcc1" presStyleIdx="1" presStyleCnt="6"/>
      <dgm:spPr/>
    </dgm:pt>
    <dgm:pt modelId="{CD92B9DB-590E-4EE9-8190-9AA68EB46173}" type="pres">
      <dgm:prSet presAssocID="{5E552E15-38BE-4CD9-BF02-9649FF90E901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1CD10-16F6-4448-836A-076A7A445D26}" type="pres">
      <dgm:prSet presAssocID="{1E5954D5-1C7E-494F-A689-C867F81631C8}" presName="childComposite" presStyleCnt="0">
        <dgm:presLayoutVars>
          <dgm:chMax val="0"/>
          <dgm:chPref val="0"/>
        </dgm:presLayoutVars>
      </dgm:prSet>
      <dgm:spPr/>
    </dgm:pt>
    <dgm:pt modelId="{8388062C-5812-4E2A-85B9-9615D915AC61}" type="pres">
      <dgm:prSet presAssocID="{1E5954D5-1C7E-494F-A689-C867F81631C8}" presName="ChildAccent" presStyleLbl="solidFgAcc1" presStyleIdx="2" presStyleCnt="6"/>
      <dgm:spPr/>
    </dgm:pt>
    <dgm:pt modelId="{C39C9167-C302-480C-A328-6E0153338E35}" type="pres">
      <dgm:prSet presAssocID="{1E5954D5-1C7E-494F-A689-C867F81631C8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64AB8-CEED-4EDA-88E0-027E53641BE5}" type="pres">
      <dgm:prSet presAssocID="{5201ABC2-34BB-427F-8738-4DE56683C2DA}" presName="root" presStyleCnt="0">
        <dgm:presLayoutVars>
          <dgm:chMax/>
          <dgm:chPref/>
        </dgm:presLayoutVars>
      </dgm:prSet>
      <dgm:spPr/>
    </dgm:pt>
    <dgm:pt modelId="{4DFFB26E-548A-4B92-A8A4-6E495F84E0A1}" type="pres">
      <dgm:prSet presAssocID="{5201ABC2-34BB-427F-8738-4DE56683C2DA}" presName="rootComposite" presStyleCnt="0">
        <dgm:presLayoutVars/>
      </dgm:prSet>
      <dgm:spPr/>
    </dgm:pt>
    <dgm:pt modelId="{75D7322A-D2BF-4A87-B7CD-5AEE510367F2}" type="pres">
      <dgm:prSet presAssocID="{5201ABC2-34BB-427F-8738-4DE56683C2DA}" presName="ParentAccent" presStyleLbl="alignNode1" presStyleIdx="1" presStyleCnt="2"/>
      <dgm:spPr/>
    </dgm:pt>
    <dgm:pt modelId="{16B20067-78C5-43CE-BD44-12ED6EEDAB6B}" type="pres">
      <dgm:prSet presAssocID="{5201ABC2-34BB-427F-8738-4DE56683C2DA}" presName="ParentSmallAccent" presStyleLbl="fgAcc1" presStyleIdx="1" presStyleCnt="2"/>
      <dgm:spPr/>
    </dgm:pt>
    <dgm:pt modelId="{6E251E47-E931-4ABD-9637-837657AF2057}" type="pres">
      <dgm:prSet presAssocID="{5201ABC2-34BB-427F-8738-4DE56683C2DA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0586F-5D0B-4F88-AB84-20FF769CD2D6}" type="pres">
      <dgm:prSet presAssocID="{5201ABC2-34BB-427F-8738-4DE56683C2DA}" presName="childShape" presStyleCnt="0">
        <dgm:presLayoutVars>
          <dgm:chMax val="0"/>
          <dgm:chPref val="0"/>
        </dgm:presLayoutVars>
      </dgm:prSet>
      <dgm:spPr/>
    </dgm:pt>
    <dgm:pt modelId="{5027E4AC-B1FC-449C-962F-A27625AAB867}" type="pres">
      <dgm:prSet presAssocID="{9C5158AE-1C1B-4DDE-A9ED-7707ED96FA35}" presName="childComposite" presStyleCnt="0">
        <dgm:presLayoutVars>
          <dgm:chMax val="0"/>
          <dgm:chPref val="0"/>
        </dgm:presLayoutVars>
      </dgm:prSet>
      <dgm:spPr/>
    </dgm:pt>
    <dgm:pt modelId="{50F5BF44-A6D0-4920-9A8F-D730D13FFEA8}" type="pres">
      <dgm:prSet presAssocID="{9C5158AE-1C1B-4DDE-A9ED-7707ED96FA35}" presName="ChildAccent" presStyleLbl="solidFgAcc1" presStyleIdx="3" presStyleCnt="6"/>
      <dgm:spPr/>
    </dgm:pt>
    <dgm:pt modelId="{6D2186FE-EAA9-44ED-BFD5-8228A402B8F8}" type="pres">
      <dgm:prSet presAssocID="{9C5158AE-1C1B-4DDE-A9ED-7707ED96FA35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92C60-3F4F-49F2-9078-CBD71BAB9EE8}" type="pres">
      <dgm:prSet presAssocID="{996D6AE8-5264-45EE-ABBD-B7A81B325DFD}" presName="childComposite" presStyleCnt="0">
        <dgm:presLayoutVars>
          <dgm:chMax val="0"/>
          <dgm:chPref val="0"/>
        </dgm:presLayoutVars>
      </dgm:prSet>
      <dgm:spPr/>
    </dgm:pt>
    <dgm:pt modelId="{F6BDF89E-7383-4070-AE20-CDA1D828BC24}" type="pres">
      <dgm:prSet presAssocID="{996D6AE8-5264-45EE-ABBD-B7A81B325DFD}" presName="ChildAccent" presStyleLbl="solidFgAcc1" presStyleIdx="4" presStyleCnt="6"/>
      <dgm:spPr/>
    </dgm:pt>
    <dgm:pt modelId="{E9097809-5B1B-442D-902B-3E350C7E247C}" type="pres">
      <dgm:prSet presAssocID="{996D6AE8-5264-45EE-ABBD-B7A81B325DFD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77C29-4365-4467-90C4-CC147A80C885}" type="pres">
      <dgm:prSet presAssocID="{2AC9D862-24AA-442A-BB9A-7433AC776DCF}" presName="childComposite" presStyleCnt="0">
        <dgm:presLayoutVars>
          <dgm:chMax val="0"/>
          <dgm:chPref val="0"/>
        </dgm:presLayoutVars>
      </dgm:prSet>
      <dgm:spPr/>
    </dgm:pt>
    <dgm:pt modelId="{64BB3F83-A866-4392-B5F3-DC20E98433A9}" type="pres">
      <dgm:prSet presAssocID="{2AC9D862-24AA-442A-BB9A-7433AC776DCF}" presName="ChildAccent" presStyleLbl="solidFgAcc1" presStyleIdx="5" presStyleCnt="6"/>
      <dgm:spPr/>
    </dgm:pt>
    <dgm:pt modelId="{7D3E60FA-092D-4EDB-902F-1EF7424BAC0C}" type="pres">
      <dgm:prSet presAssocID="{2AC9D862-24AA-442A-BB9A-7433AC776DCF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E65469-49D5-4C7A-9008-1317315A5AED}" type="presOf" srcId="{06854B5E-4692-4E55-A47A-CBFE615AD374}" destId="{6F679683-3A7E-46CB-BF7F-B89B1B10E7B9}" srcOrd="0" destOrd="0" presId="urn:microsoft.com/office/officeart/2008/layout/SquareAccentList"/>
    <dgm:cxn modelId="{809728A9-03E2-4647-8F2C-715DC6C395B8}" srcId="{318ACF34-131D-4E15-94BC-95BA51D195AD}" destId="{3C5AD644-3789-41E6-A53B-09AB672E7F0C}" srcOrd="0" destOrd="0" parTransId="{9497CF24-3977-4CA5-A9C6-DDDA3EF2DA01}" sibTransId="{B70C924F-DC9B-416A-B49F-A76B7F886FF0}"/>
    <dgm:cxn modelId="{C33FDF2A-9336-40F9-A475-B1B16C6E0780}" type="presOf" srcId="{9C5158AE-1C1B-4DDE-A9ED-7707ED96FA35}" destId="{6D2186FE-EAA9-44ED-BFD5-8228A402B8F8}" srcOrd="0" destOrd="0" presId="urn:microsoft.com/office/officeart/2008/layout/SquareAccentList"/>
    <dgm:cxn modelId="{8DD9F8FB-1B33-410A-B40F-1861E73F00AF}" srcId="{5201ABC2-34BB-427F-8738-4DE56683C2DA}" destId="{996D6AE8-5264-45EE-ABBD-B7A81B325DFD}" srcOrd="1" destOrd="0" parTransId="{3BA667D9-B575-4344-8F4F-BC8A1E37C1A2}" sibTransId="{D3ABB37B-FA22-48C2-8C09-7A6B1D07B07C}"/>
    <dgm:cxn modelId="{842DBF02-106D-46B6-84C3-D215C4DA338C}" srcId="{5201ABC2-34BB-427F-8738-4DE56683C2DA}" destId="{2AC9D862-24AA-442A-BB9A-7433AC776DCF}" srcOrd="2" destOrd="0" parTransId="{FF46E601-03B7-4836-98B5-AC1BAC7D83E3}" sibTransId="{DBEAE467-B383-4D76-AB01-208A8668170A}"/>
    <dgm:cxn modelId="{05514A3A-9B83-4385-8D85-AB9769B9526C}" type="presOf" srcId="{1E5954D5-1C7E-494F-A689-C867F81631C8}" destId="{C39C9167-C302-480C-A328-6E0153338E35}" srcOrd="0" destOrd="0" presId="urn:microsoft.com/office/officeart/2008/layout/SquareAccentList"/>
    <dgm:cxn modelId="{8D4C47C6-2697-4FDC-8CF7-3415C2640C24}" type="presOf" srcId="{5E552E15-38BE-4CD9-BF02-9649FF90E901}" destId="{CD92B9DB-590E-4EE9-8190-9AA68EB46173}" srcOrd="0" destOrd="0" presId="urn:microsoft.com/office/officeart/2008/layout/SquareAccentList"/>
    <dgm:cxn modelId="{CC3B1196-EE0D-4BCB-95A8-23EB8642228B}" type="presOf" srcId="{3C5AD644-3789-41E6-A53B-09AB672E7F0C}" destId="{49E8EFB3-EB2D-4FF3-BEE0-3DB0431BF260}" srcOrd="0" destOrd="0" presId="urn:microsoft.com/office/officeart/2008/layout/SquareAccentList"/>
    <dgm:cxn modelId="{63794DBB-9902-492F-9863-34CBBD103A5F}" type="presOf" srcId="{5201ABC2-34BB-427F-8738-4DE56683C2DA}" destId="{6E251E47-E931-4ABD-9637-837657AF2057}" srcOrd="0" destOrd="0" presId="urn:microsoft.com/office/officeart/2008/layout/SquareAccentList"/>
    <dgm:cxn modelId="{D7642A65-4C3F-4E84-B927-B31F987C721B}" type="presOf" srcId="{318ACF34-131D-4E15-94BC-95BA51D195AD}" destId="{031FB893-501C-4DCE-8519-5FFB27C1204C}" srcOrd="0" destOrd="0" presId="urn:microsoft.com/office/officeart/2008/layout/SquareAccentList"/>
    <dgm:cxn modelId="{3B04611F-17BB-4A93-9BB3-A04260480023}" type="presOf" srcId="{996D6AE8-5264-45EE-ABBD-B7A81B325DFD}" destId="{E9097809-5B1B-442D-902B-3E350C7E247C}" srcOrd="0" destOrd="0" presId="urn:microsoft.com/office/officeart/2008/layout/SquareAccentList"/>
    <dgm:cxn modelId="{48DD42C0-3BC9-4DF3-8FA5-FFFCAAFF04DD}" srcId="{3C5AD644-3789-41E6-A53B-09AB672E7F0C}" destId="{5E552E15-38BE-4CD9-BF02-9649FF90E901}" srcOrd="1" destOrd="0" parTransId="{37A601D7-24F2-4094-ABDF-0E291A183A31}" sibTransId="{41E1A167-D8B0-47E5-BB57-504F360C9BDC}"/>
    <dgm:cxn modelId="{25AF2652-0FF4-4384-A12F-72FE6CE43F7A}" type="presOf" srcId="{2AC9D862-24AA-442A-BB9A-7433AC776DCF}" destId="{7D3E60FA-092D-4EDB-902F-1EF7424BAC0C}" srcOrd="0" destOrd="0" presId="urn:microsoft.com/office/officeart/2008/layout/SquareAccentList"/>
    <dgm:cxn modelId="{E56C86FA-327D-4914-A16F-89FD72221707}" srcId="{3C5AD644-3789-41E6-A53B-09AB672E7F0C}" destId="{06854B5E-4692-4E55-A47A-CBFE615AD374}" srcOrd="0" destOrd="0" parTransId="{099A2F9F-7B8B-45CD-8717-4C96C78A7A80}" sibTransId="{D0A30373-BB58-4BA6-9A52-A2FD0B929CA1}"/>
    <dgm:cxn modelId="{817EABB3-CB40-4D47-978A-5ED6E7148858}" srcId="{3C5AD644-3789-41E6-A53B-09AB672E7F0C}" destId="{1E5954D5-1C7E-494F-A689-C867F81631C8}" srcOrd="2" destOrd="0" parTransId="{11F8A044-A2A2-40C5-8B0F-1CAF82FE5BE6}" sibTransId="{43B3A42F-0BB3-4537-9D07-18A71B083FBF}"/>
    <dgm:cxn modelId="{37DE5E48-6F00-46AB-B0FB-67A814E00ED5}" srcId="{5201ABC2-34BB-427F-8738-4DE56683C2DA}" destId="{9C5158AE-1C1B-4DDE-A9ED-7707ED96FA35}" srcOrd="0" destOrd="0" parTransId="{BE0A1308-60F8-4209-A397-C1C5BC11785D}" sibTransId="{8302373C-A6FB-4EF5-B372-C45F9452C79A}"/>
    <dgm:cxn modelId="{3AB68C0D-9F81-4795-A9A4-DBD6995ABEE0}" srcId="{318ACF34-131D-4E15-94BC-95BA51D195AD}" destId="{5201ABC2-34BB-427F-8738-4DE56683C2DA}" srcOrd="1" destOrd="0" parTransId="{F65D4384-9F6D-4600-973B-D57406C28600}" sibTransId="{1281EA93-5D51-4EC4-8F50-E6A6210DD07C}"/>
    <dgm:cxn modelId="{159C346E-F68C-48F2-ADC0-0D1FB2295C7D}" type="presParOf" srcId="{031FB893-501C-4DCE-8519-5FFB27C1204C}" destId="{117A9F3B-E8EE-43F7-BF71-E3AA9C1B2DB6}" srcOrd="0" destOrd="0" presId="urn:microsoft.com/office/officeart/2008/layout/SquareAccentList"/>
    <dgm:cxn modelId="{29911149-1643-494A-AF5D-90522A49BB99}" type="presParOf" srcId="{117A9F3B-E8EE-43F7-BF71-E3AA9C1B2DB6}" destId="{9276CD81-8453-4CAD-8DB7-B43BCD712558}" srcOrd="0" destOrd="0" presId="urn:microsoft.com/office/officeart/2008/layout/SquareAccentList"/>
    <dgm:cxn modelId="{A8295C76-43D9-4F57-8754-E59438C6FE64}" type="presParOf" srcId="{9276CD81-8453-4CAD-8DB7-B43BCD712558}" destId="{E8319B68-6185-452C-976B-3267E992B216}" srcOrd="0" destOrd="0" presId="urn:microsoft.com/office/officeart/2008/layout/SquareAccentList"/>
    <dgm:cxn modelId="{5E5C4970-F28D-4248-A227-91453CB5880D}" type="presParOf" srcId="{9276CD81-8453-4CAD-8DB7-B43BCD712558}" destId="{02254882-0B61-40E8-AD46-F61CC4272657}" srcOrd="1" destOrd="0" presId="urn:microsoft.com/office/officeart/2008/layout/SquareAccentList"/>
    <dgm:cxn modelId="{F13CB5A3-2A27-4E64-B5C5-B35F22979E6E}" type="presParOf" srcId="{9276CD81-8453-4CAD-8DB7-B43BCD712558}" destId="{49E8EFB3-EB2D-4FF3-BEE0-3DB0431BF260}" srcOrd="2" destOrd="0" presId="urn:microsoft.com/office/officeart/2008/layout/SquareAccentList"/>
    <dgm:cxn modelId="{BC32A409-F2D5-4941-9C9D-2C07E425D67F}" type="presParOf" srcId="{117A9F3B-E8EE-43F7-BF71-E3AA9C1B2DB6}" destId="{30EE407C-CEDD-4016-8AB5-592C7E2BA623}" srcOrd="1" destOrd="0" presId="urn:microsoft.com/office/officeart/2008/layout/SquareAccentList"/>
    <dgm:cxn modelId="{57436F20-21E4-4DD1-9500-C5E3FF25FC1E}" type="presParOf" srcId="{30EE407C-CEDD-4016-8AB5-592C7E2BA623}" destId="{76C00F01-20CC-414E-836B-EEE1C62A73A7}" srcOrd="0" destOrd="0" presId="urn:microsoft.com/office/officeart/2008/layout/SquareAccentList"/>
    <dgm:cxn modelId="{60A4C56A-795A-49B6-A375-B2F287A418EB}" type="presParOf" srcId="{76C00F01-20CC-414E-836B-EEE1C62A73A7}" destId="{AAD54C88-8F42-4014-98E4-41398CFF007B}" srcOrd="0" destOrd="0" presId="urn:microsoft.com/office/officeart/2008/layout/SquareAccentList"/>
    <dgm:cxn modelId="{50CCBCFB-0618-4DFA-B5F2-B529AEE1E64A}" type="presParOf" srcId="{76C00F01-20CC-414E-836B-EEE1C62A73A7}" destId="{6F679683-3A7E-46CB-BF7F-B89B1B10E7B9}" srcOrd="1" destOrd="0" presId="urn:microsoft.com/office/officeart/2008/layout/SquareAccentList"/>
    <dgm:cxn modelId="{C35CEAD8-4DFC-47D8-A22D-07213DDAD499}" type="presParOf" srcId="{30EE407C-CEDD-4016-8AB5-592C7E2BA623}" destId="{C6406C8B-3589-4A71-B8D3-9D829D637B99}" srcOrd="1" destOrd="0" presId="urn:microsoft.com/office/officeart/2008/layout/SquareAccentList"/>
    <dgm:cxn modelId="{2E2A730C-E548-43E3-969F-D766D1F340F7}" type="presParOf" srcId="{C6406C8B-3589-4A71-B8D3-9D829D637B99}" destId="{A8EB8605-AA62-4672-9D09-82B86EAADFA8}" srcOrd="0" destOrd="0" presId="urn:microsoft.com/office/officeart/2008/layout/SquareAccentList"/>
    <dgm:cxn modelId="{0F2D610C-14A1-496C-8FDE-1D953FB793A8}" type="presParOf" srcId="{C6406C8B-3589-4A71-B8D3-9D829D637B99}" destId="{CD92B9DB-590E-4EE9-8190-9AA68EB46173}" srcOrd="1" destOrd="0" presId="urn:microsoft.com/office/officeart/2008/layout/SquareAccentList"/>
    <dgm:cxn modelId="{F1A525EA-2013-449C-81EE-B1D2C552F14C}" type="presParOf" srcId="{30EE407C-CEDD-4016-8AB5-592C7E2BA623}" destId="{0D21CD10-16F6-4448-836A-076A7A445D26}" srcOrd="2" destOrd="0" presId="urn:microsoft.com/office/officeart/2008/layout/SquareAccentList"/>
    <dgm:cxn modelId="{4D74C4C1-8404-497F-9012-09849AE21F84}" type="presParOf" srcId="{0D21CD10-16F6-4448-836A-076A7A445D26}" destId="{8388062C-5812-4E2A-85B9-9615D915AC61}" srcOrd="0" destOrd="0" presId="urn:microsoft.com/office/officeart/2008/layout/SquareAccentList"/>
    <dgm:cxn modelId="{85F14E94-1E9B-4348-B37B-95B88E0DC6CA}" type="presParOf" srcId="{0D21CD10-16F6-4448-836A-076A7A445D26}" destId="{C39C9167-C302-480C-A328-6E0153338E35}" srcOrd="1" destOrd="0" presId="urn:microsoft.com/office/officeart/2008/layout/SquareAccentList"/>
    <dgm:cxn modelId="{55356063-E914-4DE0-9152-22C54BF6775E}" type="presParOf" srcId="{031FB893-501C-4DCE-8519-5FFB27C1204C}" destId="{37764AB8-CEED-4EDA-88E0-027E53641BE5}" srcOrd="1" destOrd="0" presId="urn:microsoft.com/office/officeart/2008/layout/SquareAccentList"/>
    <dgm:cxn modelId="{3552486B-C550-4F10-8C85-1021F540E586}" type="presParOf" srcId="{37764AB8-CEED-4EDA-88E0-027E53641BE5}" destId="{4DFFB26E-548A-4B92-A8A4-6E495F84E0A1}" srcOrd="0" destOrd="0" presId="urn:microsoft.com/office/officeart/2008/layout/SquareAccentList"/>
    <dgm:cxn modelId="{0F307805-8A4A-456F-86F6-70E6F39B1398}" type="presParOf" srcId="{4DFFB26E-548A-4B92-A8A4-6E495F84E0A1}" destId="{75D7322A-D2BF-4A87-B7CD-5AEE510367F2}" srcOrd="0" destOrd="0" presId="urn:microsoft.com/office/officeart/2008/layout/SquareAccentList"/>
    <dgm:cxn modelId="{B4D8DF92-AAB3-4103-BF7E-62D8082C3B82}" type="presParOf" srcId="{4DFFB26E-548A-4B92-A8A4-6E495F84E0A1}" destId="{16B20067-78C5-43CE-BD44-12ED6EEDAB6B}" srcOrd="1" destOrd="0" presId="urn:microsoft.com/office/officeart/2008/layout/SquareAccentList"/>
    <dgm:cxn modelId="{32137530-06FB-408E-AFAA-F349A083E247}" type="presParOf" srcId="{4DFFB26E-548A-4B92-A8A4-6E495F84E0A1}" destId="{6E251E47-E931-4ABD-9637-837657AF2057}" srcOrd="2" destOrd="0" presId="urn:microsoft.com/office/officeart/2008/layout/SquareAccentList"/>
    <dgm:cxn modelId="{DB170687-5B6D-48CA-854C-69D90E358C38}" type="presParOf" srcId="{37764AB8-CEED-4EDA-88E0-027E53641BE5}" destId="{A520586F-5D0B-4F88-AB84-20FF769CD2D6}" srcOrd="1" destOrd="0" presId="urn:microsoft.com/office/officeart/2008/layout/SquareAccentList"/>
    <dgm:cxn modelId="{D3ED2E15-8B1D-40EE-8768-5FCF0AD3CD18}" type="presParOf" srcId="{A520586F-5D0B-4F88-AB84-20FF769CD2D6}" destId="{5027E4AC-B1FC-449C-962F-A27625AAB867}" srcOrd="0" destOrd="0" presId="urn:microsoft.com/office/officeart/2008/layout/SquareAccentList"/>
    <dgm:cxn modelId="{A1F5B4B4-B74E-453D-886B-304E170A5B9F}" type="presParOf" srcId="{5027E4AC-B1FC-449C-962F-A27625AAB867}" destId="{50F5BF44-A6D0-4920-9A8F-D730D13FFEA8}" srcOrd="0" destOrd="0" presId="urn:microsoft.com/office/officeart/2008/layout/SquareAccentList"/>
    <dgm:cxn modelId="{61DA0295-E2F2-4B43-B087-42B676CB3819}" type="presParOf" srcId="{5027E4AC-B1FC-449C-962F-A27625AAB867}" destId="{6D2186FE-EAA9-44ED-BFD5-8228A402B8F8}" srcOrd="1" destOrd="0" presId="urn:microsoft.com/office/officeart/2008/layout/SquareAccentList"/>
    <dgm:cxn modelId="{CAC5750E-3759-420E-B4A6-725FF56DD413}" type="presParOf" srcId="{A520586F-5D0B-4F88-AB84-20FF769CD2D6}" destId="{9E892C60-3F4F-49F2-9078-CBD71BAB9EE8}" srcOrd="1" destOrd="0" presId="urn:microsoft.com/office/officeart/2008/layout/SquareAccentList"/>
    <dgm:cxn modelId="{F5F2398A-13AB-4F41-B85E-C7FA11B9E83A}" type="presParOf" srcId="{9E892C60-3F4F-49F2-9078-CBD71BAB9EE8}" destId="{F6BDF89E-7383-4070-AE20-CDA1D828BC24}" srcOrd="0" destOrd="0" presId="urn:microsoft.com/office/officeart/2008/layout/SquareAccentList"/>
    <dgm:cxn modelId="{C6FEF877-08A6-4948-8581-A8D249CD7EDB}" type="presParOf" srcId="{9E892C60-3F4F-49F2-9078-CBD71BAB9EE8}" destId="{E9097809-5B1B-442D-902B-3E350C7E247C}" srcOrd="1" destOrd="0" presId="urn:microsoft.com/office/officeart/2008/layout/SquareAccentList"/>
    <dgm:cxn modelId="{D31192E0-768A-4C2C-B9EE-E681347EB568}" type="presParOf" srcId="{A520586F-5D0B-4F88-AB84-20FF769CD2D6}" destId="{D5A77C29-4365-4467-90C4-CC147A80C885}" srcOrd="2" destOrd="0" presId="urn:microsoft.com/office/officeart/2008/layout/SquareAccentList"/>
    <dgm:cxn modelId="{634337A9-938B-40AB-8AF7-97A71A424815}" type="presParOf" srcId="{D5A77C29-4365-4467-90C4-CC147A80C885}" destId="{64BB3F83-A866-4392-B5F3-DC20E98433A9}" srcOrd="0" destOrd="0" presId="urn:microsoft.com/office/officeart/2008/layout/SquareAccentList"/>
    <dgm:cxn modelId="{1261C510-8960-408E-BA4B-D2BC11157539}" type="presParOf" srcId="{D5A77C29-4365-4467-90C4-CC147A80C885}" destId="{7D3E60FA-092D-4EDB-902F-1EF7424BAC0C}" srcOrd="1" destOrd="0" presId="urn:microsoft.com/office/officeart/2008/layout/SquareAccent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506BA0-5773-451C-B0FC-7939E7101CEA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 phldr="1"/>
      <dgm:spPr/>
    </dgm:pt>
    <dgm:pt modelId="{3B40F74B-322E-4C43-9AD6-03167A9C4840}">
      <dgm:prSet phldrT="[Текст]" custT="1"/>
      <dgm:spPr/>
      <dgm:t>
        <a:bodyPr/>
        <a:lstStyle/>
        <a:p>
          <a:r>
            <a:rPr lang="ru-RU" sz="2400" b="1" dirty="0" smtClean="0">
              <a:latin typeface="Bookman Old Style" pitchFamily="18" charset="0"/>
            </a:rPr>
            <a:t>Аграрное</a:t>
          </a:r>
          <a:endParaRPr lang="ru-RU" sz="2400" b="1" dirty="0">
            <a:latin typeface="Bookman Old Style" pitchFamily="18" charset="0"/>
          </a:endParaRPr>
        </a:p>
      </dgm:t>
    </dgm:pt>
    <dgm:pt modelId="{79DF81B7-D5B2-41AA-BEBD-BB1424E929EC}" type="parTrans" cxnId="{F6F6FAE4-4F6B-4E2C-89DE-50A5E60A14DB}">
      <dgm:prSet/>
      <dgm:spPr/>
      <dgm:t>
        <a:bodyPr/>
        <a:lstStyle/>
        <a:p>
          <a:endParaRPr lang="ru-RU"/>
        </a:p>
      </dgm:t>
    </dgm:pt>
    <dgm:pt modelId="{0B6A16B3-3950-446E-B7E5-879744191AAB}" type="sibTrans" cxnId="{F6F6FAE4-4F6B-4E2C-89DE-50A5E60A14DB}">
      <dgm:prSet/>
      <dgm:spPr/>
      <dgm:t>
        <a:bodyPr/>
        <a:lstStyle/>
        <a:p>
          <a:endParaRPr lang="ru-RU" dirty="0"/>
        </a:p>
      </dgm:t>
    </dgm:pt>
    <dgm:pt modelId="{E4CDD601-E0EB-4133-99D4-BA67932616E8}">
      <dgm:prSet phldrT="[Текст]" custT="1"/>
      <dgm:spPr/>
      <dgm:t>
        <a:bodyPr/>
        <a:lstStyle/>
        <a:p>
          <a:r>
            <a:rPr lang="ru-RU" sz="2400" b="1" dirty="0" smtClean="0">
              <a:latin typeface="Bookman Old Style" pitchFamily="18" charset="0"/>
            </a:rPr>
            <a:t>Индустриальное</a:t>
          </a:r>
          <a:endParaRPr lang="ru-RU" sz="2400" b="1" dirty="0">
            <a:latin typeface="Bookman Old Style" pitchFamily="18" charset="0"/>
          </a:endParaRPr>
        </a:p>
      </dgm:t>
    </dgm:pt>
    <dgm:pt modelId="{1E0DA5BA-3153-4E30-8B54-0B40D4624DC0}" type="parTrans" cxnId="{057EFE57-99E0-4C01-BC80-0B26994596D2}">
      <dgm:prSet/>
      <dgm:spPr/>
      <dgm:t>
        <a:bodyPr/>
        <a:lstStyle/>
        <a:p>
          <a:endParaRPr lang="ru-RU"/>
        </a:p>
      </dgm:t>
    </dgm:pt>
    <dgm:pt modelId="{0B82F9D8-0B57-44EF-B2F6-A46DF3B53AAD}" type="sibTrans" cxnId="{057EFE57-99E0-4C01-BC80-0B26994596D2}">
      <dgm:prSet/>
      <dgm:spPr/>
      <dgm:t>
        <a:bodyPr/>
        <a:lstStyle/>
        <a:p>
          <a:endParaRPr lang="ru-RU" dirty="0"/>
        </a:p>
      </dgm:t>
    </dgm:pt>
    <dgm:pt modelId="{F81822CC-B6F6-4A2B-8D7B-3832BD327CCD}">
      <dgm:prSet phldrT="[Текст]" custT="1"/>
      <dgm:spPr/>
      <dgm:t>
        <a:bodyPr/>
        <a:lstStyle/>
        <a:p>
          <a:r>
            <a:rPr lang="ru-RU" sz="2400" b="1" dirty="0" smtClean="0">
              <a:latin typeface="Bookman Old Style" pitchFamily="18" charset="0"/>
            </a:rPr>
            <a:t>Постиндустриальное</a:t>
          </a:r>
          <a:endParaRPr lang="ru-RU" sz="2400" b="1" dirty="0">
            <a:latin typeface="Bookman Old Style" pitchFamily="18" charset="0"/>
          </a:endParaRPr>
        </a:p>
      </dgm:t>
    </dgm:pt>
    <dgm:pt modelId="{3CED517A-B782-43A3-B5F1-2FDF8C58599D}" type="parTrans" cxnId="{EDDC3B81-1122-4529-A3E8-2A1E218B97FD}">
      <dgm:prSet/>
      <dgm:spPr/>
      <dgm:t>
        <a:bodyPr/>
        <a:lstStyle/>
        <a:p>
          <a:endParaRPr lang="ru-RU"/>
        </a:p>
      </dgm:t>
    </dgm:pt>
    <dgm:pt modelId="{FEB69C80-E49B-4EAF-AD18-31F48527873A}" type="sibTrans" cxnId="{EDDC3B81-1122-4529-A3E8-2A1E218B97FD}">
      <dgm:prSet/>
      <dgm:spPr/>
      <dgm:t>
        <a:bodyPr/>
        <a:lstStyle/>
        <a:p>
          <a:endParaRPr lang="ru-RU"/>
        </a:p>
      </dgm:t>
    </dgm:pt>
    <dgm:pt modelId="{AE659352-03C0-412F-A35C-037FB35495E0}" type="pres">
      <dgm:prSet presAssocID="{66506BA0-5773-451C-B0FC-7939E7101CEA}" presName="outerComposite" presStyleCnt="0">
        <dgm:presLayoutVars>
          <dgm:chMax val="5"/>
          <dgm:dir/>
          <dgm:resizeHandles val="exact"/>
        </dgm:presLayoutVars>
      </dgm:prSet>
      <dgm:spPr/>
    </dgm:pt>
    <dgm:pt modelId="{574A9D46-B020-4463-BC47-B0B92FC34E31}" type="pres">
      <dgm:prSet presAssocID="{66506BA0-5773-451C-B0FC-7939E7101CEA}" presName="dummyMaxCanvas" presStyleCnt="0">
        <dgm:presLayoutVars/>
      </dgm:prSet>
      <dgm:spPr/>
    </dgm:pt>
    <dgm:pt modelId="{EBCE32DB-64A4-4B7D-9F64-5EEC06F4F9C6}" type="pres">
      <dgm:prSet presAssocID="{66506BA0-5773-451C-B0FC-7939E7101CEA}" presName="ThreeNodes_1" presStyleLbl="node1" presStyleIdx="0" presStyleCnt="3" custScaleX="72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0856F-9B20-4918-AA45-294AE343B74A}" type="pres">
      <dgm:prSet presAssocID="{66506BA0-5773-451C-B0FC-7939E7101CEA}" presName="ThreeNodes_2" presStyleLbl="node1" presStyleIdx="1" presStyleCnt="3" custScaleX="6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C2DB0-07B1-4F32-9282-44D64D77C831}" type="pres">
      <dgm:prSet presAssocID="{66506BA0-5773-451C-B0FC-7939E7101CEA}" presName="ThreeNodes_3" presStyleLbl="node1" presStyleIdx="2" presStyleCnt="3" custScaleX="60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9620B-3448-4304-9D77-6E524BA1733D}" type="pres">
      <dgm:prSet presAssocID="{66506BA0-5773-451C-B0FC-7939E7101CE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90AB4-5491-497A-BE59-9E433C9A64D2}" type="pres">
      <dgm:prSet presAssocID="{66506BA0-5773-451C-B0FC-7939E7101CE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18682-D232-40D9-A9FA-DA83C0F3EC3D}" type="pres">
      <dgm:prSet presAssocID="{66506BA0-5773-451C-B0FC-7939E7101CE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731D7-CEF7-4DD4-883C-072E1089072A}" type="pres">
      <dgm:prSet presAssocID="{66506BA0-5773-451C-B0FC-7939E7101CE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243EB-7057-4D9B-994E-99723535D32A}" type="pres">
      <dgm:prSet presAssocID="{66506BA0-5773-451C-B0FC-7939E7101CE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7EFE57-99E0-4C01-BC80-0B26994596D2}" srcId="{66506BA0-5773-451C-B0FC-7939E7101CEA}" destId="{E4CDD601-E0EB-4133-99D4-BA67932616E8}" srcOrd="1" destOrd="0" parTransId="{1E0DA5BA-3153-4E30-8B54-0B40D4624DC0}" sibTransId="{0B82F9D8-0B57-44EF-B2F6-A46DF3B53AAD}"/>
    <dgm:cxn modelId="{378799E2-E84B-4CD7-99A7-94C579632281}" type="presOf" srcId="{E4CDD601-E0EB-4133-99D4-BA67932616E8}" destId="{7B60856F-9B20-4918-AA45-294AE343B74A}" srcOrd="0" destOrd="0" presId="urn:microsoft.com/office/officeart/2005/8/layout/vProcess5"/>
    <dgm:cxn modelId="{3AD3540D-4A27-4A71-9DA8-414EF4BD53CE}" type="presOf" srcId="{66506BA0-5773-451C-B0FC-7939E7101CEA}" destId="{AE659352-03C0-412F-A35C-037FB35495E0}" srcOrd="0" destOrd="0" presId="urn:microsoft.com/office/officeart/2005/8/layout/vProcess5"/>
    <dgm:cxn modelId="{7079A868-BECC-4810-AE3D-2135CDB71C38}" type="presOf" srcId="{0B82F9D8-0B57-44EF-B2F6-A46DF3B53AAD}" destId="{E6390AB4-5491-497A-BE59-9E433C9A64D2}" srcOrd="0" destOrd="0" presId="urn:microsoft.com/office/officeart/2005/8/layout/vProcess5"/>
    <dgm:cxn modelId="{0D8976BA-5CE7-46F8-938A-105CF14C68BC}" type="presOf" srcId="{F81822CC-B6F6-4A2B-8D7B-3832BD327CCD}" destId="{3F3C2DB0-07B1-4F32-9282-44D64D77C831}" srcOrd="0" destOrd="0" presId="urn:microsoft.com/office/officeart/2005/8/layout/vProcess5"/>
    <dgm:cxn modelId="{C3A12598-8CBC-42A5-AAB8-968E2AF27670}" type="presOf" srcId="{3B40F74B-322E-4C43-9AD6-03167A9C4840}" destId="{EBCE32DB-64A4-4B7D-9F64-5EEC06F4F9C6}" srcOrd="0" destOrd="0" presId="urn:microsoft.com/office/officeart/2005/8/layout/vProcess5"/>
    <dgm:cxn modelId="{4B44FC17-11E6-45D6-860D-E85BBAE5196E}" type="presOf" srcId="{F81822CC-B6F6-4A2B-8D7B-3832BD327CCD}" destId="{49F243EB-7057-4D9B-994E-99723535D32A}" srcOrd="1" destOrd="0" presId="urn:microsoft.com/office/officeart/2005/8/layout/vProcess5"/>
    <dgm:cxn modelId="{F6F6FAE4-4F6B-4E2C-89DE-50A5E60A14DB}" srcId="{66506BA0-5773-451C-B0FC-7939E7101CEA}" destId="{3B40F74B-322E-4C43-9AD6-03167A9C4840}" srcOrd="0" destOrd="0" parTransId="{79DF81B7-D5B2-41AA-BEBD-BB1424E929EC}" sibTransId="{0B6A16B3-3950-446E-B7E5-879744191AAB}"/>
    <dgm:cxn modelId="{EDDC3B81-1122-4529-A3E8-2A1E218B97FD}" srcId="{66506BA0-5773-451C-B0FC-7939E7101CEA}" destId="{F81822CC-B6F6-4A2B-8D7B-3832BD327CCD}" srcOrd="2" destOrd="0" parTransId="{3CED517A-B782-43A3-B5F1-2FDF8C58599D}" sibTransId="{FEB69C80-E49B-4EAF-AD18-31F48527873A}"/>
    <dgm:cxn modelId="{30B72B5E-C258-45B7-90E8-317E77275547}" type="presOf" srcId="{0B6A16B3-3950-446E-B7E5-879744191AAB}" destId="{E699620B-3448-4304-9D77-6E524BA1733D}" srcOrd="0" destOrd="0" presId="urn:microsoft.com/office/officeart/2005/8/layout/vProcess5"/>
    <dgm:cxn modelId="{2C50B420-1845-4F74-8D74-EEBF160DA9A2}" type="presOf" srcId="{3B40F74B-322E-4C43-9AD6-03167A9C4840}" destId="{DCE18682-D232-40D9-A9FA-DA83C0F3EC3D}" srcOrd="1" destOrd="0" presId="urn:microsoft.com/office/officeart/2005/8/layout/vProcess5"/>
    <dgm:cxn modelId="{2346E102-B6E8-44CF-800F-A2FE08CDAE97}" type="presOf" srcId="{E4CDD601-E0EB-4133-99D4-BA67932616E8}" destId="{FF9731D7-CEF7-4DD4-883C-072E1089072A}" srcOrd="1" destOrd="0" presId="urn:microsoft.com/office/officeart/2005/8/layout/vProcess5"/>
    <dgm:cxn modelId="{3BA0576D-3FBE-42D0-9B22-33E2045CAD52}" type="presParOf" srcId="{AE659352-03C0-412F-A35C-037FB35495E0}" destId="{574A9D46-B020-4463-BC47-B0B92FC34E31}" srcOrd="0" destOrd="0" presId="urn:microsoft.com/office/officeart/2005/8/layout/vProcess5"/>
    <dgm:cxn modelId="{9997C7FB-232E-472C-8F8B-00F0462DBC84}" type="presParOf" srcId="{AE659352-03C0-412F-A35C-037FB35495E0}" destId="{EBCE32DB-64A4-4B7D-9F64-5EEC06F4F9C6}" srcOrd="1" destOrd="0" presId="urn:microsoft.com/office/officeart/2005/8/layout/vProcess5"/>
    <dgm:cxn modelId="{554EB3E7-106D-407A-8C64-1F884BF080CE}" type="presParOf" srcId="{AE659352-03C0-412F-A35C-037FB35495E0}" destId="{7B60856F-9B20-4918-AA45-294AE343B74A}" srcOrd="2" destOrd="0" presId="urn:microsoft.com/office/officeart/2005/8/layout/vProcess5"/>
    <dgm:cxn modelId="{9113F89D-1B4F-48B3-AEEC-37199501FFB1}" type="presParOf" srcId="{AE659352-03C0-412F-A35C-037FB35495E0}" destId="{3F3C2DB0-07B1-4F32-9282-44D64D77C831}" srcOrd="3" destOrd="0" presId="urn:microsoft.com/office/officeart/2005/8/layout/vProcess5"/>
    <dgm:cxn modelId="{3A6667F5-2C92-4978-81D4-650328D60986}" type="presParOf" srcId="{AE659352-03C0-412F-A35C-037FB35495E0}" destId="{E699620B-3448-4304-9D77-6E524BA1733D}" srcOrd="4" destOrd="0" presId="urn:microsoft.com/office/officeart/2005/8/layout/vProcess5"/>
    <dgm:cxn modelId="{D6AD63A4-6480-4B2C-85A7-6F996E4C5B48}" type="presParOf" srcId="{AE659352-03C0-412F-A35C-037FB35495E0}" destId="{E6390AB4-5491-497A-BE59-9E433C9A64D2}" srcOrd="5" destOrd="0" presId="urn:microsoft.com/office/officeart/2005/8/layout/vProcess5"/>
    <dgm:cxn modelId="{9E39987A-7A1F-4694-AEAB-C4538249C83A}" type="presParOf" srcId="{AE659352-03C0-412F-A35C-037FB35495E0}" destId="{DCE18682-D232-40D9-A9FA-DA83C0F3EC3D}" srcOrd="6" destOrd="0" presId="urn:microsoft.com/office/officeart/2005/8/layout/vProcess5"/>
    <dgm:cxn modelId="{5CDB6E4A-D6F2-4248-978F-2CD25E9ED7A8}" type="presParOf" srcId="{AE659352-03C0-412F-A35C-037FB35495E0}" destId="{FF9731D7-CEF7-4DD4-883C-072E1089072A}" srcOrd="7" destOrd="0" presId="urn:microsoft.com/office/officeart/2005/8/layout/vProcess5"/>
    <dgm:cxn modelId="{C468BC73-00E9-4655-A5E7-B53822D9F794}" type="presParOf" srcId="{AE659352-03C0-412F-A35C-037FB35495E0}" destId="{49F243EB-7057-4D9B-994E-99723535D32A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AA0B8-A54B-40A7-BC55-938611376512}">
      <dsp:nvSpPr>
        <dsp:cNvPr id="0" name=""/>
        <dsp:cNvSpPr/>
      </dsp:nvSpPr>
      <dsp:spPr>
        <a:xfrm>
          <a:off x="0" y="2235"/>
          <a:ext cx="8712968" cy="8047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Производство материальных благ и услуг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85" y="41520"/>
        <a:ext cx="8634398" cy="726193"/>
      </dsp:txXfrm>
    </dsp:sp>
    <dsp:sp modelId="{0E62C0D1-7B34-4970-8AA2-C6B9A3614444}">
      <dsp:nvSpPr>
        <dsp:cNvPr id="0" name=""/>
        <dsp:cNvSpPr/>
      </dsp:nvSpPr>
      <dsp:spPr>
        <a:xfrm>
          <a:off x="0" y="819697"/>
          <a:ext cx="8712968" cy="8047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Распределение продуктов труда (деятельности)</a:t>
          </a:r>
        </a:p>
      </dsp:txBody>
      <dsp:txXfrm>
        <a:off x="39285" y="858982"/>
        <a:ext cx="8634398" cy="726193"/>
      </dsp:txXfrm>
    </dsp:sp>
    <dsp:sp modelId="{EE308517-6B9E-4036-A565-E18A377E86AD}">
      <dsp:nvSpPr>
        <dsp:cNvPr id="0" name=""/>
        <dsp:cNvSpPr/>
      </dsp:nvSpPr>
      <dsp:spPr>
        <a:xfrm>
          <a:off x="0" y="1637159"/>
          <a:ext cx="8712968" cy="8047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Регламентация и управление деятельностью и поведением</a:t>
          </a:r>
        </a:p>
      </dsp:txBody>
      <dsp:txXfrm>
        <a:off x="39285" y="1676444"/>
        <a:ext cx="8634398" cy="726193"/>
      </dsp:txXfrm>
    </dsp:sp>
    <dsp:sp modelId="{B8A4120A-A176-4DBD-BAE0-D93DB847D79D}">
      <dsp:nvSpPr>
        <dsp:cNvPr id="0" name=""/>
        <dsp:cNvSpPr/>
      </dsp:nvSpPr>
      <dsp:spPr>
        <a:xfrm>
          <a:off x="0" y="2454621"/>
          <a:ext cx="8712968" cy="8047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Arial" panose="020B0604020202020204" pitchFamily="34" charset="0"/>
              <a:cs typeface="Arial" panose="020B0604020202020204" pitchFamily="34" charset="0"/>
            </a:rPr>
            <a:t>Воспроизводство и социализация человека</a:t>
          </a:r>
          <a:endParaRPr lang="ru-RU" sz="2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85" y="2493906"/>
        <a:ext cx="8634398" cy="726193"/>
      </dsp:txXfrm>
    </dsp:sp>
    <dsp:sp modelId="{B1A85B27-9A01-4924-9A74-0C3800BF52E9}">
      <dsp:nvSpPr>
        <dsp:cNvPr id="0" name=""/>
        <dsp:cNvSpPr/>
      </dsp:nvSpPr>
      <dsp:spPr>
        <a:xfrm>
          <a:off x="0" y="3272083"/>
          <a:ext cx="8712968" cy="8047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Arial" panose="020B0604020202020204" pitchFamily="34" charset="0"/>
              <a:cs typeface="Arial" panose="020B0604020202020204" pitchFamily="34" charset="0"/>
            </a:rPr>
            <a:t>Духовное производство и регулирование активности людей</a:t>
          </a:r>
          <a:endParaRPr lang="ru-RU" sz="2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85" y="3311368"/>
        <a:ext cx="8634398" cy="726193"/>
      </dsp:txXfrm>
    </dsp:sp>
    <dsp:sp modelId="{134FE352-7B0F-4D89-8080-B8983A4E1E4B}">
      <dsp:nvSpPr>
        <dsp:cNvPr id="0" name=""/>
        <dsp:cNvSpPr/>
      </dsp:nvSpPr>
      <dsp:spPr>
        <a:xfrm>
          <a:off x="0" y="4089545"/>
          <a:ext cx="8712968" cy="8047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Общественные отношения</a:t>
          </a:r>
        </a:p>
      </dsp:txBody>
      <dsp:txXfrm>
        <a:off x="39285" y="4128830"/>
        <a:ext cx="8634398" cy="726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642E6-6094-4261-8E77-6CC39C498763}">
      <dsp:nvSpPr>
        <dsp:cNvPr id="0" name=""/>
        <dsp:cNvSpPr/>
      </dsp:nvSpPr>
      <dsp:spPr>
        <a:xfrm>
          <a:off x="0" y="237570"/>
          <a:ext cx="3955246" cy="11859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Отличия общества от природы</a:t>
          </a:r>
          <a:endParaRPr lang="ru-RU" sz="3600" kern="1200" dirty="0"/>
        </a:p>
      </dsp:txBody>
      <dsp:txXfrm>
        <a:off x="34735" y="272305"/>
        <a:ext cx="3885776" cy="1116482"/>
      </dsp:txXfrm>
    </dsp:sp>
    <dsp:sp modelId="{A6A40C14-7A29-4AB5-8ACA-98936C568C85}">
      <dsp:nvSpPr>
        <dsp:cNvPr id="0" name=""/>
        <dsp:cNvSpPr/>
      </dsp:nvSpPr>
      <dsp:spPr>
        <a:xfrm>
          <a:off x="395524" y="1423523"/>
          <a:ext cx="210527" cy="889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464"/>
              </a:lnTo>
              <a:lnTo>
                <a:pt x="210527" y="889464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29F01-5607-4D78-B07A-0494B9D91AEA}">
      <dsp:nvSpPr>
        <dsp:cNvPr id="0" name=""/>
        <dsp:cNvSpPr/>
      </dsp:nvSpPr>
      <dsp:spPr>
        <a:xfrm>
          <a:off x="606052" y="1720011"/>
          <a:ext cx="3164197" cy="1185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творит культуру </a:t>
          </a:r>
          <a:endParaRPr lang="ru-RU" sz="1900" kern="1200" dirty="0"/>
        </a:p>
      </dsp:txBody>
      <dsp:txXfrm>
        <a:off x="640787" y="1754746"/>
        <a:ext cx="3094727" cy="1116482"/>
      </dsp:txXfrm>
    </dsp:sp>
    <dsp:sp modelId="{06E01A84-92A5-4844-819C-15C498684FB4}">
      <dsp:nvSpPr>
        <dsp:cNvPr id="0" name=""/>
        <dsp:cNvSpPr/>
      </dsp:nvSpPr>
      <dsp:spPr>
        <a:xfrm>
          <a:off x="395524" y="1423523"/>
          <a:ext cx="210527" cy="2371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905"/>
              </a:lnTo>
              <a:lnTo>
                <a:pt x="210527" y="2371905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975EB-54C9-42A2-A85D-6F89279D1957}">
      <dsp:nvSpPr>
        <dsp:cNvPr id="0" name=""/>
        <dsp:cNvSpPr/>
      </dsp:nvSpPr>
      <dsp:spPr>
        <a:xfrm>
          <a:off x="606052" y="3202451"/>
          <a:ext cx="3164197" cy="1185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развивается под влиянием деятельности людей </a:t>
          </a:r>
          <a:endParaRPr lang="ru-RU" sz="1900" kern="1200"/>
        </a:p>
      </dsp:txBody>
      <dsp:txXfrm>
        <a:off x="640787" y="3237186"/>
        <a:ext cx="3094727" cy="1116482"/>
      </dsp:txXfrm>
    </dsp:sp>
    <dsp:sp modelId="{4A876AC6-ED6E-4C67-B571-E521C17B72BF}">
      <dsp:nvSpPr>
        <dsp:cNvPr id="0" name=""/>
        <dsp:cNvSpPr/>
      </dsp:nvSpPr>
      <dsp:spPr>
        <a:xfrm>
          <a:off x="4363226" y="237570"/>
          <a:ext cx="3955246" cy="11859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Отличия природы от общества</a:t>
          </a:r>
          <a:endParaRPr lang="ru-RU" sz="3600" kern="1200" dirty="0"/>
        </a:p>
      </dsp:txBody>
      <dsp:txXfrm>
        <a:off x="4397961" y="272305"/>
        <a:ext cx="3885776" cy="1116482"/>
      </dsp:txXfrm>
    </dsp:sp>
    <dsp:sp modelId="{9E550155-DE4C-4C8C-9081-DE19F0C820B5}">
      <dsp:nvSpPr>
        <dsp:cNvPr id="0" name=""/>
        <dsp:cNvSpPr/>
      </dsp:nvSpPr>
      <dsp:spPr>
        <a:xfrm>
          <a:off x="4758750" y="1423523"/>
          <a:ext cx="395524" cy="889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464"/>
              </a:lnTo>
              <a:lnTo>
                <a:pt x="395524" y="889464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71227-92F2-4DD9-93AA-4C88CB216B4A}">
      <dsp:nvSpPr>
        <dsp:cNvPr id="0" name=""/>
        <dsp:cNvSpPr/>
      </dsp:nvSpPr>
      <dsp:spPr>
        <a:xfrm>
          <a:off x="5154275" y="1720011"/>
          <a:ext cx="3164197" cy="1185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способна развиваться независимо от человека </a:t>
          </a:r>
          <a:endParaRPr lang="ru-RU" sz="1900" kern="1200" dirty="0"/>
        </a:p>
      </dsp:txBody>
      <dsp:txXfrm>
        <a:off x="5189010" y="1754746"/>
        <a:ext cx="3094727" cy="1116482"/>
      </dsp:txXfrm>
    </dsp:sp>
    <dsp:sp modelId="{A22763C9-D839-4FD8-8786-68C5CA6D7297}">
      <dsp:nvSpPr>
        <dsp:cNvPr id="0" name=""/>
        <dsp:cNvSpPr/>
      </dsp:nvSpPr>
      <dsp:spPr>
        <a:xfrm>
          <a:off x="4758750" y="1423523"/>
          <a:ext cx="395524" cy="2371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905"/>
              </a:lnTo>
              <a:lnTo>
                <a:pt x="395524" y="2371905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4925-84BF-489A-AE3D-746A706FC5EC}">
      <dsp:nvSpPr>
        <dsp:cNvPr id="0" name=""/>
        <dsp:cNvSpPr/>
      </dsp:nvSpPr>
      <dsp:spPr>
        <a:xfrm>
          <a:off x="5154275" y="3202451"/>
          <a:ext cx="3164197" cy="1185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обладает своими законами, которые не зависят от воли и желаний человека </a:t>
          </a:r>
          <a:endParaRPr lang="ru-RU" sz="1900" kern="1200"/>
        </a:p>
      </dsp:txBody>
      <dsp:txXfrm>
        <a:off x="5189010" y="3237186"/>
        <a:ext cx="3094727" cy="1116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A2B5F-0C33-4728-95A3-3C79AEA3E3A8}">
      <dsp:nvSpPr>
        <dsp:cNvPr id="0" name=""/>
        <dsp:cNvSpPr/>
      </dsp:nvSpPr>
      <dsp:spPr>
        <a:xfrm>
          <a:off x="0" y="408227"/>
          <a:ext cx="8229600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CBC05-378F-459B-B649-895EC00A78CC}">
      <dsp:nvSpPr>
        <dsp:cNvPr id="0" name=""/>
        <dsp:cNvSpPr/>
      </dsp:nvSpPr>
      <dsp:spPr>
        <a:xfrm>
          <a:off x="411480" y="24467"/>
          <a:ext cx="576072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социальный</a:t>
          </a:r>
          <a:endParaRPr lang="ru-RU" sz="2600" kern="1200" dirty="0"/>
        </a:p>
      </dsp:txBody>
      <dsp:txXfrm>
        <a:off x="448947" y="61934"/>
        <a:ext cx="5685786" cy="692586"/>
      </dsp:txXfrm>
    </dsp:sp>
    <dsp:sp modelId="{CC25897C-0788-48E5-A38D-EE2C6E259403}">
      <dsp:nvSpPr>
        <dsp:cNvPr id="0" name=""/>
        <dsp:cNvSpPr/>
      </dsp:nvSpPr>
      <dsp:spPr>
        <a:xfrm>
          <a:off x="0" y="1587587"/>
          <a:ext cx="8229600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755FA-3C92-4E1C-8563-B2B581003248}">
      <dsp:nvSpPr>
        <dsp:cNvPr id="0" name=""/>
        <dsp:cNvSpPr/>
      </dsp:nvSpPr>
      <dsp:spPr>
        <a:xfrm>
          <a:off x="411480" y="1203827"/>
          <a:ext cx="576072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экономический</a:t>
          </a:r>
          <a:endParaRPr lang="ru-RU" sz="2600" kern="1200" dirty="0"/>
        </a:p>
      </dsp:txBody>
      <dsp:txXfrm>
        <a:off x="448947" y="1241294"/>
        <a:ext cx="5685786" cy="692586"/>
      </dsp:txXfrm>
    </dsp:sp>
    <dsp:sp modelId="{8052AA46-1170-48D2-8CD7-045CD1A956B4}">
      <dsp:nvSpPr>
        <dsp:cNvPr id="0" name=""/>
        <dsp:cNvSpPr/>
      </dsp:nvSpPr>
      <dsp:spPr>
        <a:xfrm>
          <a:off x="0" y="2766947"/>
          <a:ext cx="8229600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5AAD8-756F-4146-9383-DA4AD0DBFB09}">
      <dsp:nvSpPr>
        <dsp:cNvPr id="0" name=""/>
        <dsp:cNvSpPr/>
      </dsp:nvSpPr>
      <dsp:spPr>
        <a:xfrm>
          <a:off x="411480" y="2383187"/>
          <a:ext cx="576072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духовный</a:t>
          </a:r>
          <a:endParaRPr lang="ru-RU" sz="2600" kern="1200" dirty="0"/>
        </a:p>
      </dsp:txBody>
      <dsp:txXfrm>
        <a:off x="448947" y="2420654"/>
        <a:ext cx="5685786" cy="692586"/>
      </dsp:txXfrm>
    </dsp:sp>
    <dsp:sp modelId="{A6AE6E65-B10E-41C5-A617-2892CA340D57}">
      <dsp:nvSpPr>
        <dsp:cNvPr id="0" name=""/>
        <dsp:cNvSpPr/>
      </dsp:nvSpPr>
      <dsp:spPr>
        <a:xfrm>
          <a:off x="0" y="3946307"/>
          <a:ext cx="8229600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DA190-5D66-4AC7-B3E9-F979EDB927C9}">
      <dsp:nvSpPr>
        <dsp:cNvPr id="0" name=""/>
        <dsp:cNvSpPr/>
      </dsp:nvSpPr>
      <dsp:spPr>
        <a:xfrm>
          <a:off x="411480" y="3562547"/>
          <a:ext cx="576072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научно-технический</a:t>
          </a:r>
          <a:endParaRPr lang="ru-RU" sz="2600" kern="1200"/>
        </a:p>
      </dsp:txBody>
      <dsp:txXfrm>
        <a:off x="448947" y="3600014"/>
        <a:ext cx="5685786" cy="692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19B68-6185-452C-976B-3267E992B216}">
      <dsp:nvSpPr>
        <dsp:cNvPr id="0" name=""/>
        <dsp:cNvSpPr/>
      </dsp:nvSpPr>
      <dsp:spPr>
        <a:xfrm>
          <a:off x="4945" y="847406"/>
          <a:ext cx="4009614" cy="4717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54882-0B61-40E8-AD46-F61CC4272657}">
      <dsp:nvSpPr>
        <dsp:cNvPr id="0" name=""/>
        <dsp:cNvSpPr/>
      </dsp:nvSpPr>
      <dsp:spPr>
        <a:xfrm>
          <a:off x="4945" y="1024564"/>
          <a:ext cx="294560" cy="2945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8EFB3-EB2D-4FF3-BEE0-3DB0431BF260}">
      <dsp:nvSpPr>
        <dsp:cNvPr id="0" name=""/>
        <dsp:cNvSpPr/>
      </dsp:nvSpPr>
      <dsp:spPr>
        <a:xfrm>
          <a:off x="4945" y="0"/>
          <a:ext cx="4009614" cy="847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Реформа </a:t>
          </a:r>
          <a:endParaRPr lang="ru-RU" sz="5100" kern="1200" dirty="0"/>
        </a:p>
      </dsp:txBody>
      <dsp:txXfrm>
        <a:off x="4945" y="0"/>
        <a:ext cx="4009614" cy="847406"/>
      </dsp:txXfrm>
    </dsp:sp>
    <dsp:sp modelId="{AAD54C88-8F42-4014-98E4-41398CFF007B}">
      <dsp:nvSpPr>
        <dsp:cNvPr id="0" name=""/>
        <dsp:cNvSpPr/>
      </dsp:nvSpPr>
      <dsp:spPr>
        <a:xfrm>
          <a:off x="4945" y="1711177"/>
          <a:ext cx="294553" cy="294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79683-3A7E-46CB-BF7F-B89B1B10E7B9}">
      <dsp:nvSpPr>
        <dsp:cNvPr id="0" name=""/>
        <dsp:cNvSpPr/>
      </dsp:nvSpPr>
      <dsp:spPr>
        <a:xfrm>
          <a:off x="285618" y="1515151"/>
          <a:ext cx="3728941" cy="686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/>
            <a:t>медленное изменение части системы;</a:t>
          </a:r>
          <a:endParaRPr lang="ru-RU" sz="1600" kern="1200" dirty="0"/>
        </a:p>
      </dsp:txBody>
      <dsp:txXfrm>
        <a:off x="285618" y="1515151"/>
        <a:ext cx="3728941" cy="686604"/>
      </dsp:txXfrm>
    </dsp:sp>
    <dsp:sp modelId="{A8EB8605-AA62-4672-9D09-82B86EAADFA8}">
      <dsp:nvSpPr>
        <dsp:cNvPr id="0" name=""/>
        <dsp:cNvSpPr/>
      </dsp:nvSpPr>
      <dsp:spPr>
        <a:xfrm>
          <a:off x="4945" y="2397782"/>
          <a:ext cx="294553" cy="294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-1206228"/>
              <a:satOff val="8421"/>
              <a:lumOff val="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2B9DB-590E-4EE9-8190-9AA68EB46173}">
      <dsp:nvSpPr>
        <dsp:cNvPr id="0" name=""/>
        <dsp:cNvSpPr/>
      </dsp:nvSpPr>
      <dsp:spPr>
        <a:xfrm>
          <a:off x="285618" y="2201756"/>
          <a:ext cx="3728941" cy="686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smtClean="0"/>
            <a:t>использование законных методов;</a:t>
          </a:r>
          <a:endParaRPr lang="ru-RU" sz="1600" b="0" i="0" u="none" kern="1200"/>
        </a:p>
      </dsp:txBody>
      <dsp:txXfrm>
        <a:off x="285618" y="2201756"/>
        <a:ext cx="3728941" cy="686604"/>
      </dsp:txXfrm>
    </dsp:sp>
    <dsp:sp modelId="{8388062C-5812-4E2A-85B9-9615D915AC61}">
      <dsp:nvSpPr>
        <dsp:cNvPr id="0" name=""/>
        <dsp:cNvSpPr/>
      </dsp:nvSpPr>
      <dsp:spPr>
        <a:xfrm>
          <a:off x="4945" y="3084386"/>
          <a:ext cx="294553" cy="294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-2412456"/>
              <a:satOff val="16842"/>
              <a:lumOff val="1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C9167-C302-480C-A328-6E0153338E35}">
      <dsp:nvSpPr>
        <dsp:cNvPr id="0" name=""/>
        <dsp:cNvSpPr/>
      </dsp:nvSpPr>
      <dsp:spPr>
        <a:xfrm>
          <a:off x="285618" y="2888361"/>
          <a:ext cx="3728941" cy="686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smtClean="0"/>
            <a:t>зачастую направлена на укрепление позиций существующей власти.</a:t>
          </a:r>
          <a:endParaRPr lang="ru-RU" sz="1600" b="0" i="0" u="none" kern="1200"/>
        </a:p>
      </dsp:txBody>
      <dsp:txXfrm>
        <a:off x="285618" y="2888361"/>
        <a:ext cx="3728941" cy="686604"/>
      </dsp:txXfrm>
    </dsp:sp>
    <dsp:sp modelId="{75D7322A-D2BF-4A87-B7CD-5AEE510367F2}">
      <dsp:nvSpPr>
        <dsp:cNvPr id="0" name=""/>
        <dsp:cNvSpPr/>
      </dsp:nvSpPr>
      <dsp:spPr>
        <a:xfrm>
          <a:off x="4215040" y="847406"/>
          <a:ext cx="4009614" cy="471719"/>
        </a:xfrm>
        <a:prstGeom prst="rect">
          <a:avLst/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 w="48000" cap="flat" cmpd="thickThin" algn="ctr">
          <a:solidFill>
            <a:schemeClr val="accent4">
              <a:hueOff val="-6031141"/>
              <a:satOff val="42105"/>
              <a:lumOff val="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20067-78C5-43CE-BD44-12ED6EEDAB6B}">
      <dsp:nvSpPr>
        <dsp:cNvPr id="0" name=""/>
        <dsp:cNvSpPr/>
      </dsp:nvSpPr>
      <dsp:spPr>
        <a:xfrm>
          <a:off x="4215040" y="1024564"/>
          <a:ext cx="294560" cy="2945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-6031141"/>
              <a:satOff val="42105"/>
              <a:lumOff val="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51E47-E931-4ABD-9637-837657AF2057}">
      <dsp:nvSpPr>
        <dsp:cNvPr id="0" name=""/>
        <dsp:cNvSpPr/>
      </dsp:nvSpPr>
      <dsp:spPr>
        <a:xfrm>
          <a:off x="4215040" y="0"/>
          <a:ext cx="4009614" cy="847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Революция</a:t>
          </a:r>
          <a:endParaRPr lang="ru-RU" sz="5100" kern="1200" dirty="0"/>
        </a:p>
      </dsp:txBody>
      <dsp:txXfrm>
        <a:off x="4215040" y="0"/>
        <a:ext cx="4009614" cy="847406"/>
      </dsp:txXfrm>
    </dsp:sp>
    <dsp:sp modelId="{50F5BF44-A6D0-4920-9A8F-D730D13FFEA8}">
      <dsp:nvSpPr>
        <dsp:cNvPr id="0" name=""/>
        <dsp:cNvSpPr/>
      </dsp:nvSpPr>
      <dsp:spPr>
        <a:xfrm>
          <a:off x="4215040" y="1711177"/>
          <a:ext cx="294553" cy="294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-3618685"/>
              <a:satOff val="25263"/>
              <a:lumOff val="2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186FE-EAA9-44ED-BFD5-8228A402B8F8}">
      <dsp:nvSpPr>
        <dsp:cNvPr id="0" name=""/>
        <dsp:cNvSpPr/>
      </dsp:nvSpPr>
      <dsp:spPr>
        <a:xfrm>
          <a:off x="4495713" y="1515151"/>
          <a:ext cx="3728941" cy="686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/>
            <a:t>резкое изменение системы в целом;</a:t>
          </a:r>
          <a:endParaRPr lang="ru-RU" sz="1600" kern="1200" dirty="0"/>
        </a:p>
      </dsp:txBody>
      <dsp:txXfrm>
        <a:off x="4495713" y="1515151"/>
        <a:ext cx="3728941" cy="686604"/>
      </dsp:txXfrm>
    </dsp:sp>
    <dsp:sp modelId="{F6BDF89E-7383-4070-AE20-CDA1D828BC24}">
      <dsp:nvSpPr>
        <dsp:cNvPr id="0" name=""/>
        <dsp:cNvSpPr/>
      </dsp:nvSpPr>
      <dsp:spPr>
        <a:xfrm>
          <a:off x="4215040" y="2397782"/>
          <a:ext cx="294553" cy="294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-4824913"/>
              <a:satOff val="33684"/>
              <a:lumOff val="36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97809-5B1B-442D-902B-3E350C7E247C}">
      <dsp:nvSpPr>
        <dsp:cNvPr id="0" name=""/>
        <dsp:cNvSpPr/>
      </dsp:nvSpPr>
      <dsp:spPr>
        <a:xfrm>
          <a:off x="4495713" y="2201756"/>
          <a:ext cx="3728941" cy="686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smtClean="0"/>
            <a:t>часто используются незаконные методы борьбы;</a:t>
          </a:r>
          <a:endParaRPr lang="ru-RU" sz="1600" b="0" i="0" u="none" kern="1200"/>
        </a:p>
      </dsp:txBody>
      <dsp:txXfrm>
        <a:off x="4495713" y="2201756"/>
        <a:ext cx="3728941" cy="686604"/>
      </dsp:txXfrm>
    </dsp:sp>
    <dsp:sp modelId="{64BB3F83-A866-4392-B5F3-DC20E98433A9}">
      <dsp:nvSpPr>
        <dsp:cNvPr id="0" name=""/>
        <dsp:cNvSpPr/>
      </dsp:nvSpPr>
      <dsp:spPr>
        <a:xfrm>
          <a:off x="4215040" y="3084386"/>
          <a:ext cx="294553" cy="294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-6031141"/>
              <a:satOff val="42105"/>
              <a:lumOff val="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E60FA-092D-4EDB-902F-1EF7424BAC0C}">
      <dsp:nvSpPr>
        <dsp:cNvPr id="0" name=""/>
        <dsp:cNvSpPr/>
      </dsp:nvSpPr>
      <dsp:spPr>
        <a:xfrm>
          <a:off x="4495713" y="2888361"/>
          <a:ext cx="3728941" cy="686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smtClean="0"/>
            <a:t>направлена на кардинальную перемену власти.</a:t>
          </a:r>
          <a:endParaRPr lang="ru-RU" sz="1600" b="0" i="0" u="none" kern="1200"/>
        </a:p>
      </dsp:txBody>
      <dsp:txXfrm>
        <a:off x="4495713" y="2888361"/>
        <a:ext cx="3728941" cy="6866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E32DB-64A4-4B7D-9F64-5EEC06F4F9C6}">
      <dsp:nvSpPr>
        <dsp:cNvPr id="0" name=""/>
        <dsp:cNvSpPr/>
      </dsp:nvSpPr>
      <dsp:spPr>
        <a:xfrm>
          <a:off x="1076244" y="0"/>
          <a:ext cx="5619911" cy="7655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man Old Style" pitchFamily="18" charset="0"/>
            </a:rPr>
            <a:t>Аграрное</a:t>
          </a:r>
          <a:endParaRPr lang="ru-RU" sz="2400" b="1" kern="1200" dirty="0">
            <a:latin typeface="Bookman Old Style" pitchFamily="18" charset="0"/>
          </a:endParaRPr>
        </a:p>
      </dsp:txBody>
      <dsp:txXfrm>
        <a:off x="1098666" y="22422"/>
        <a:ext cx="5010181" cy="720705"/>
      </dsp:txXfrm>
    </dsp:sp>
    <dsp:sp modelId="{7B60856F-9B20-4918-AA45-294AE343B74A}">
      <dsp:nvSpPr>
        <dsp:cNvPr id="0" name=""/>
        <dsp:cNvSpPr/>
      </dsp:nvSpPr>
      <dsp:spPr>
        <a:xfrm>
          <a:off x="2037342" y="893141"/>
          <a:ext cx="5069314" cy="7655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man Old Style" pitchFamily="18" charset="0"/>
            </a:rPr>
            <a:t>Индустриальное</a:t>
          </a:r>
          <a:endParaRPr lang="ru-RU" sz="2400" b="1" kern="1200" dirty="0">
            <a:latin typeface="Bookman Old Style" pitchFamily="18" charset="0"/>
          </a:endParaRPr>
        </a:p>
      </dsp:txBody>
      <dsp:txXfrm>
        <a:off x="2059764" y="915563"/>
        <a:ext cx="4252628" cy="720705"/>
      </dsp:txXfrm>
    </dsp:sp>
    <dsp:sp modelId="{3F3C2DB0-07B1-4F32-9282-44D64D77C831}">
      <dsp:nvSpPr>
        <dsp:cNvPr id="0" name=""/>
        <dsp:cNvSpPr/>
      </dsp:nvSpPr>
      <dsp:spPr>
        <a:xfrm>
          <a:off x="2919279" y="1786282"/>
          <a:ext cx="4677041" cy="7655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man Old Style" pitchFamily="18" charset="0"/>
            </a:rPr>
            <a:t>Постиндустриальное</a:t>
          </a:r>
          <a:endParaRPr lang="ru-RU" sz="2400" b="1" kern="1200" dirty="0">
            <a:latin typeface="Bookman Old Style" pitchFamily="18" charset="0"/>
          </a:endParaRPr>
        </a:p>
      </dsp:txBody>
      <dsp:txXfrm>
        <a:off x="2941701" y="1808704"/>
        <a:ext cx="3920082" cy="720705"/>
      </dsp:txXfrm>
    </dsp:sp>
    <dsp:sp modelId="{E699620B-3448-4304-9D77-6E524BA1733D}">
      <dsp:nvSpPr>
        <dsp:cNvPr id="0" name=""/>
        <dsp:cNvSpPr/>
      </dsp:nvSpPr>
      <dsp:spPr>
        <a:xfrm>
          <a:off x="7274792" y="580541"/>
          <a:ext cx="497607" cy="4976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7386754" y="580541"/>
        <a:ext cx="273683" cy="374449"/>
      </dsp:txXfrm>
    </dsp:sp>
    <dsp:sp modelId="{E6390AB4-5491-497A-BE59-9E433C9A64D2}">
      <dsp:nvSpPr>
        <dsp:cNvPr id="0" name=""/>
        <dsp:cNvSpPr/>
      </dsp:nvSpPr>
      <dsp:spPr>
        <a:xfrm>
          <a:off x="7960592" y="1468579"/>
          <a:ext cx="497607" cy="49760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8072554" y="1468579"/>
        <a:ext cx="273683" cy="374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54D4857D-62A5-486B-9129-468003D7E020}" type="datetimeFigureOut">
              <a:rPr lang="ru-RU" smtClean="0"/>
              <a:pPr/>
              <a:t>05.01.2002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2EBE4566-6F3A-4CC1-BD6C-9C510D05F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2135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D2EF2CE-B28C-4ED4-8FD0-48BB3F48846A}" type="datetimeFigureOut">
              <a:rPr lang="ru-RU"/>
              <a:pPr/>
              <a:t>05.01.2002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61807874-5299-41B2-A37A-6AA3547857F4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79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обозначает понятие «общество»? Чем оно отличается от понятий «страна», «государство», «природа»?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5429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процессе своей деятельности социальные институты выполняют как общие, так и отдельные </a:t>
            </a:r>
            <a:r>
              <a:rPr lang="ru-RU" b="1" dirty="0" smtClean="0"/>
              <a:t>функции</a:t>
            </a:r>
            <a:r>
              <a:rPr lang="ru-RU" dirty="0" smtClean="0"/>
              <a:t>, соответствующие специфике института.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CA0C-D4B5-47B6-8021-F98BD8B5F9B2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5112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процессе своей деятельности социальные институты выполняют как общие, так и отдельные </a:t>
            </a:r>
            <a:r>
              <a:rPr lang="ru-RU" b="1" dirty="0" smtClean="0"/>
              <a:t>функции</a:t>
            </a:r>
            <a:r>
              <a:rPr lang="ru-RU" dirty="0" smtClean="0"/>
              <a:t>, соответствующие специфике института.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CA0C-D4B5-47B6-8021-F98BD8B5F9B2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5532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процессе своей деятельности социальные институты выполняют как общие, так и отдельные </a:t>
            </a:r>
            <a:r>
              <a:rPr lang="ru-RU" b="1" dirty="0" smtClean="0"/>
              <a:t>функции</a:t>
            </a:r>
            <a:r>
              <a:rPr lang="ru-RU" dirty="0" smtClean="0"/>
              <a:t>, соответствующие специфике института.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CA0C-D4B5-47B6-8021-F98BD8B5F9B2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5018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Bookman Old Style" pitchFamily="18" charset="0"/>
              </a:rPr>
              <a:t>Общество</a:t>
            </a:r>
            <a:r>
              <a:rPr lang="ru-RU" sz="1200" dirty="0" smtClean="0">
                <a:latin typeface="Bookman Old Style" pitchFamily="18" charset="0"/>
              </a:rPr>
              <a:t> — это обособившаяся от природы часть материального мира, представляющая собой исторически развивающуюся форму связей и отношений людей в процессе их жизнедеятельности.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042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Сферы общественной жизни представляют собой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крупные, устойчивые, относительно самостоятельные подсистемы человеческой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336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 широком смысле – это весь окружающий мир (в том числе и человек, общество), то есть Вселенная. В узком смысле – та среда, в которой проходит жизнь человека и общества (то есть поверхность Земли с ее всевозможными качественными характеристиками, климат, полезные ископаемые и т.д.).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983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Общество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Совокупность всех видов взаимодействия и форм объединения людей, сложившихся исторически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2569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Критерии прогресса - это основные параметры его характеристики: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социальный;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экономический;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духовный;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научно-технический.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Социальный критерий - это уровень социального развития. Подразумевает уровень свобод людей, качество жизни, степень разницы между богатыми и бедными, наличие среднего класса и т.д.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Экономический критерий - это рост ВВП, торговли и банковской сферы, и прочие параметры экономического развития. Экономический критерий - самый важный, так как влияет на остальные. Трудно думать о творчестве или духовном самообразовании, когда есть нечего.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Духовный критерий - нравственное развитие - один из самых спорных, так как различные модели общества оценивают по-разному. Например, в отличие от европейских стран, арабские не считают толерантность к сексуальным меньшинствам духовным прогрессом, и даже наоборот - регрессом. Тем не менее,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общепринятые параметры, по которым можно судить о духовном прогрессе. Например, осуждение убийств и насилия характерно для всех современных государств.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Научно-технический критерий - это наличие новой продукции, научных открытий, изобретений, передовых технологий, короче - инноваций. Чаще всего под прогрессом подразумевают этот критерий в первую очередь.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442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элементы общества связаны между собой общественными отношениями — связями, возникающими между социальными группами и внутри них в процессе материальной (экономической) и духовной (политической, правовой, культурной) деятельности.</a:t>
            </a:r>
          </a:p>
          <a:p>
            <a:r>
              <a:rPr lang="ru-RU" dirty="0" smtClean="0"/>
              <a:t>В процессе развития общества некоторые связи могут отмирать, некоторые — появляться. Связи, которые доказали свою пользу для общества, упорядочиваются, становятся общезначимыми образцами и в дальнейшем повторяются из поколения в поколение. Чем стабильнее эти полезные для общества связи, тем устойчивее само общество.</a:t>
            </a:r>
          </a:p>
          <a:p>
            <a:r>
              <a:rPr lang="ru-RU" dirty="0" smtClean="0"/>
              <a:t>Социальными институтами (от лат. </a:t>
            </a:r>
            <a:r>
              <a:rPr lang="ru-RU" dirty="0" err="1" smtClean="0"/>
              <a:t>institutum</a:t>
            </a:r>
            <a:r>
              <a:rPr lang="ru-RU" dirty="0" smtClean="0"/>
              <a:t> — устройство) называются элементы общества, представляющие стабильные формы организации и регулировании общественной жизни. Такие институты общества, как государство, образование, семья и т.д., упорядочивают социальные отношения, регулируют деятельность людей и их поведение в обществе.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CA0C-D4B5-47B6-8021-F98BD8B5F9B2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205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Потребности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которые удовлетворяются социальными институтами, многообразны. Например, потребность общества в безопасности может поддерживаться институтом обороны, духовные потребности — церковью, потребности в познании окружающего мира — наукой. Каждый институт может удовлетворять несколько потребностей (церковь способна удовлетворять собственно религиозные, моральные, культурные потребности), а одна и та же потребность — удовлетворяться разными институтами (духовные потребности могут удовлетворяться искусством, наукой, религией и т.д.).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 удовлетворения потребностей (скажем, потребление товаров) может институционально регулироваться. Например, существуют правовые ограничения на покупку ряда товаров (оружия, алкоголя, табака). Процесс удовлетворения потребности общества в образовании регулируется институтами начального, среднего, высшего образования.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CA0C-D4B5-47B6-8021-F98BD8B5F9B2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7793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Рассмотрим признаки института на примере среднего профессионального образования. Оно включает в себя:</a:t>
            </a:r>
          </a:p>
          <a:p>
            <a:r>
              <a:rPr lang="ru-RU" dirty="0" smtClean="0"/>
              <a:t>преподавателей, чиновников, администрации учебных заведений и т.д.;</a:t>
            </a:r>
          </a:p>
          <a:p>
            <a:r>
              <a:rPr lang="ru-RU" dirty="0" smtClean="0"/>
              <a:t>нормы поведения студентов, отношение общества к системе профессионального образования;</a:t>
            </a:r>
          </a:p>
          <a:p>
            <a:r>
              <a:rPr lang="ru-RU" dirty="0" smtClean="0"/>
              <a:t>сложившуюся практику отношений между преподавателями и студентами;</a:t>
            </a:r>
          </a:p>
          <a:p>
            <a:r>
              <a:rPr lang="ru-RU" dirty="0" smtClean="0"/>
              <a:t>здания, аудитории, учебные пособия;</a:t>
            </a:r>
          </a:p>
          <a:p>
            <a:r>
              <a:rPr lang="ru-RU" dirty="0" smtClean="0"/>
              <a:t>миссию — удовлетворение потребности общества в хороших специалистах со средним профессиональным образованием.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4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05.01.2002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05.01.2002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05.01.2002</a:t>
            </a:fld>
            <a:endParaRPr kumimoji="0" lang="ru-RU" sz="10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05.01.2002</a:t>
            </a:fld>
            <a:endParaRPr kumimoji="0" lang="ru-RU" sz="105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05.01.2002</a:t>
            </a:fld>
            <a:endParaRPr kumimoji="0" lang="ru-RU" sz="105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05.01.2002</a:t>
            </a:fld>
            <a:endParaRPr kumimoji="0" lang="ru-RU" sz="105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05.01.2002</a:t>
            </a:fld>
            <a:endParaRPr kumimoji="0" lang="ru-RU" sz="105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05.01.2002</a:t>
            </a:fld>
            <a:endParaRPr kumimoji="0" lang="ru-RU" sz="105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05.01.2002</a:t>
            </a:fld>
            <a:endParaRPr kumimoji="0" lang="ru-RU" sz="105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ru-RU" sz="1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05.01.2002</a:t>
            </a:fld>
            <a:endParaRPr kumimoji="0" lang="ru-RU" sz="10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05.01.2002</a:t>
            </a:fld>
            <a:endParaRPr kumimoji="0" lang="ru-RU" sz="10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ru-RU"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05.01.2002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05.01.2002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05.01.2002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05.01.2002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05.01.2002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05.01.2002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05.01.2002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05.01.2002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05.01.2002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05.01.2002</a:t>
            </a:fld>
            <a:endParaRPr kumimoji="0" lang="ru-RU" sz="105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kumimoji="0" lang="ru-RU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 sz="120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/>
            <a:fld id="{8F67D422-08A8-451B-9A67-21962FC4B660}" type="datetimeFigureOut">
              <a:rPr kumimoji="0" lang="ru-RU" sz="1100" smtClean="0"/>
              <a:pPr algn="r"/>
              <a:t>05.01.2002</a:t>
            </a:fld>
            <a:endParaRPr kumimoji="0" lang="ru-RU" sz="10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ru-RU"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microsoft.com/office/2007/relationships/diagramDrawing" Target="../diagrams/drawing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ndars.ru/college/sociologiya/semya.html" TargetMode="Externa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ndars.ru/college/pravovedenie/ponyatie-gosudarstva.html" TargetMode="Externa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ndars.ru/college/psihologiya/obrazovanie.html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ndars.ru/shkola/estestvoznanie/nauka.html" TargetMode="Externa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ndars.ru/college/pravovedenie/ponyatie-prava.html" TargetMode="Externa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9084" y="2348880"/>
            <a:ext cx="8027087" cy="2086000"/>
          </a:xfrm>
        </p:spPr>
        <p:txBody>
          <a:bodyPr>
            <a:normAutofit/>
          </a:bodyPr>
          <a:lstStyle/>
          <a:p>
            <a:pPr algn="ctr" fontAlgn="base"/>
            <a:r>
              <a:rPr lang="ru-RU" sz="4800" dirty="0" smtClean="0"/>
              <a:t>Общество: строение и развитие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37166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lvl="0" indent="0" algn="ctr">
              <a:buNone/>
            </a:pPr>
            <a:r>
              <a:rPr lang="ru-RU" dirty="0"/>
              <a:t>Найдите в приведённом </a:t>
            </a:r>
            <a:r>
              <a:rPr lang="ru-RU" dirty="0" smtClean="0"/>
              <a:t>списке </a:t>
            </a:r>
            <a:r>
              <a:rPr lang="ru-RU" dirty="0"/>
              <a:t>черты </a:t>
            </a:r>
            <a:r>
              <a:rPr lang="ru-RU" dirty="0" smtClean="0"/>
              <a:t>общества </a:t>
            </a:r>
            <a:r>
              <a:rPr lang="ru-RU" dirty="0"/>
              <a:t>как </a:t>
            </a:r>
            <a:r>
              <a:rPr lang="ru-RU" dirty="0" smtClean="0"/>
              <a:t>динамичной </a:t>
            </a:r>
            <a:r>
              <a:rPr lang="ru-RU" dirty="0"/>
              <a:t>системы и </a:t>
            </a:r>
            <a:r>
              <a:rPr lang="ru-RU" dirty="0" smtClean="0"/>
              <a:t>запишите </a:t>
            </a:r>
            <a:r>
              <a:rPr lang="ru-RU" dirty="0"/>
              <a:t>цифры, под </a:t>
            </a:r>
            <a:r>
              <a:rPr lang="ru-RU" dirty="0" smtClean="0"/>
              <a:t>которыми </a:t>
            </a:r>
            <a:r>
              <a:rPr lang="ru-RU" dirty="0"/>
              <a:t>они указаны.</a:t>
            </a:r>
          </a:p>
          <a:p>
            <a:pPr marL="118872" indent="0">
              <a:buNone/>
            </a:pPr>
            <a:r>
              <a:rPr lang="ru-RU" dirty="0"/>
              <a:t> </a:t>
            </a:r>
          </a:p>
          <a:p>
            <a:pPr marL="118872" indent="0">
              <a:buNone/>
            </a:pPr>
            <a:r>
              <a:rPr lang="ru-RU" dirty="0"/>
              <a:t>1) обособление от природы</a:t>
            </a:r>
          </a:p>
          <a:p>
            <a:pPr marL="118872" indent="0">
              <a:buNone/>
            </a:pPr>
            <a:r>
              <a:rPr lang="ru-RU" dirty="0"/>
              <a:t>2) отсутствие </a:t>
            </a:r>
            <a:r>
              <a:rPr lang="ru-RU" dirty="0" smtClean="0"/>
              <a:t>взаимосвязи </a:t>
            </a:r>
            <a:r>
              <a:rPr lang="ru-RU" dirty="0"/>
              <a:t>подсистем и </a:t>
            </a:r>
            <a:r>
              <a:rPr lang="ru-RU" dirty="0" smtClean="0"/>
              <a:t>общественных </a:t>
            </a:r>
            <a:r>
              <a:rPr lang="ru-RU" dirty="0"/>
              <a:t>институтов</a:t>
            </a:r>
          </a:p>
          <a:p>
            <a:pPr marL="118872" indent="0">
              <a:buNone/>
            </a:pPr>
            <a:r>
              <a:rPr lang="ru-RU" dirty="0"/>
              <a:t>3) способность к </a:t>
            </a:r>
            <a:r>
              <a:rPr lang="ru-RU" dirty="0" smtClean="0"/>
              <a:t>самоорганизации </a:t>
            </a:r>
            <a:r>
              <a:rPr lang="ru-RU" dirty="0"/>
              <a:t>и саморазвитию</a:t>
            </a:r>
          </a:p>
          <a:p>
            <a:pPr marL="118872" indent="0">
              <a:buNone/>
            </a:pPr>
            <a:r>
              <a:rPr lang="ru-RU" dirty="0"/>
              <a:t>4</a:t>
            </a:r>
            <a:r>
              <a:rPr lang="ru-RU" dirty="0" smtClean="0"/>
              <a:t>) </a:t>
            </a:r>
            <a:r>
              <a:rPr lang="ru-RU" dirty="0"/>
              <a:t>выделение из </a:t>
            </a:r>
            <a:r>
              <a:rPr lang="ru-RU" dirty="0" smtClean="0"/>
              <a:t>материального </a:t>
            </a:r>
            <a:r>
              <a:rPr lang="ru-RU" dirty="0"/>
              <a:t>мира</a:t>
            </a:r>
          </a:p>
          <a:p>
            <a:pPr marL="118872" indent="0">
              <a:buNone/>
            </a:pPr>
            <a:r>
              <a:rPr lang="ru-RU" dirty="0"/>
              <a:t>5) постоянные изменения</a:t>
            </a:r>
          </a:p>
          <a:p>
            <a:pPr marL="118872" indent="0">
              <a:buNone/>
            </a:pPr>
            <a:r>
              <a:rPr lang="ru-RU" dirty="0"/>
              <a:t>6) возможность </a:t>
            </a:r>
            <a:r>
              <a:rPr lang="ru-RU" dirty="0" smtClean="0"/>
              <a:t>деградации </a:t>
            </a:r>
            <a:r>
              <a:rPr lang="ru-RU" dirty="0"/>
              <a:t>отдельных </a:t>
            </a:r>
            <a:r>
              <a:rPr lang="ru-RU" dirty="0" smtClean="0"/>
              <a:t>элементов</a:t>
            </a:r>
            <a:endParaRPr lang="ru-RU" dirty="0"/>
          </a:p>
          <a:p>
            <a:pPr marL="118872" indent="0">
              <a:buNone/>
            </a:pPr>
            <a:r>
              <a:rPr lang="ru-RU" dirty="0"/>
              <a:t>Ответ: 356</a:t>
            </a:r>
          </a:p>
          <a:p>
            <a:pPr marL="11887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771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64140613"/>
              </p:ext>
            </p:extLst>
          </p:nvPr>
        </p:nvGraphicFramePr>
        <p:xfrm>
          <a:off x="755576" y="2564904"/>
          <a:ext cx="7848872" cy="24482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68721"/>
                <a:gridCol w="5280151"/>
              </a:tblGrid>
              <a:tr h="531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СФЕРЫ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УЧРЕЖДЕНИЯ (ОРГАНИЗАЦИИ)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53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Экономическая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Заводы, фирмы, банки, рынки и др.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138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...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Государство, парламент, правительство, </a:t>
                      </a:r>
                      <a:r>
                        <a:rPr lang="ru-RU" sz="1600" dirty="0" smtClean="0">
                          <a:effectLst/>
                        </a:rPr>
                        <a:t>судебная </a:t>
                      </a:r>
                      <a:r>
                        <a:rPr lang="ru-RU" sz="1600" dirty="0">
                          <a:effectLst/>
                        </a:rPr>
                        <a:t>система, </a:t>
                      </a:r>
                      <a:r>
                        <a:rPr lang="ru-RU" sz="1600" dirty="0" smtClean="0">
                          <a:effectLst/>
                        </a:rPr>
                        <a:t>партии </a:t>
                      </a:r>
                      <a:r>
                        <a:rPr lang="ru-RU" sz="1600" dirty="0">
                          <a:effectLst/>
                        </a:rPr>
                        <a:t>и др.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1916832"/>
            <a:ext cx="732656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Запишите слово,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пропущенное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таблице.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236120"/>
            <a:ext cx="2266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Ответ: политическая</a:t>
            </a:r>
          </a:p>
        </p:txBody>
      </p:sp>
    </p:spTree>
    <p:extLst>
      <p:ext uri="{BB962C8B-B14F-4D97-AF65-F5344CB8AC3E}">
        <p14:creationId xmlns="" xmlns:p14="http://schemas.microsoft.com/office/powerpoint/2010/main" val="83928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7242425"/>
              </p:ext>
            </p:extLst>
          </p:nvPr>
        </p:nvGraphicFramePr>
        <p:xfrm>
          <a:off x="755577" y="2708920"/>
          <a:ext cx="7632846" cy="25922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87438"/>
                <a:gridCol w="457970"/>
                <a:gridCol w="3587438"/>
              </a:tblGrid>
              <a:tr h="755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ГЛАВНЫЕ СОЦИАЛЬНЫЕ ИНСТИТУТЫ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СФЕРЫ ЖИЗНИ ОБЩЕСТВА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1837012">
                <a:tc>
                  <a:txBody>
                    <a:bodyPr/>
                    <a:lstStyle/>
                    <a:p>
                      <a:pPr indent="238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А) государство</a:t>
                      </a:r>
                      <a:endParaRPr lang="ru-RU" sz="1600">
                        <a:effectLst/>
                      </a:endParaRPr>
                    </a:p>
                    <a:p>
                      <a:pPr indent="238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Б) религия</a:t>
                      </a:r>
                      <a:endParaRPr lang="ru-RU" sz="1600">
                        <a:effectLst/>
                      </a:endParaRPr>
                    </a:p>
                    <a:p>
                      <a:pPr indent="238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В) образование</a:t>
                      </a:r>
                      <a:endParaRPr lang="ru-RU" sz="1600">
                        <a:effectLst/>
                      </a:endParaRPr>
                    </a:p>
                    <a:p>
                      <a:pPr indent="238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Г) производство</a:t>
                      </a:r>
                      <a:endParaRPr lang="ru-RU" sz="1600">
                        <a:effectLst/>
                      </a:endParaRPr>
                    </a:p>
                    <a:p>
                      <a:pPr indent="238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Д) семья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indent="238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1) экономика</a:t>
                      </a:r>
                      <a:endParaRPr lang="ru-RU" sz="1600" dirty="0">
                        <a:effectLst/>
                      </a:endParaRPr>
                    </a:p>
                    <a:p>
                      <a:pPr indent="238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2) политика</a:t>
                      </a:r>
                      <a:endParaRPr lang="ru-RU" sz="1600" dirty="0">
                        <a:effectLst/>
                      </a:endParaRPr>
                    </a:p>
                    <a:p>
                      <a:pPr indent="238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3) духовная культура</a:t>
                      </a:r>
                      <a:endParaRPr lang="ru-RU" sz="1600" dirty="0">
                        <a:effectLst/>
                      </a:endParaRPr>
                    </a:p>
                    <a:p>
                      <a:pPr indent="238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4) социальные отношения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3548" y="1556792"/>
            <a:ext cx="802889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 между главными социальными институтами и сферами жизни общества: к каждой позиции, данной в первом столбце, подберите соответствующую позицию из второго столбца.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19260626"/>
              </p:ext>
            </p:extLst>
          </p:nvPr>
        </p:nvGraphicFramePr>
        <p:xfrm>
          <a:off x="785811" y="5841550"/>
          <a:ext cx="2143125" cy="6204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8625"/>
                <a:gridCol w="428625"/>
                <a:gridCol w="428625"/>
                <a:gridCol w="428625"/>
                <a:gridCol w="4286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348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538759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Запишите в ответ цифры, расположив их в порядке, соответствующем буквам: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453336"/>
            <a:ext cx="1427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Ответ: 23314</a:t>
            </a:r>
          </a:p>
        </p:txBody>
      </p:sp>
    </p:spTree>
    <p:extLst>
      <p:ext uri="{BB962C8B-B14F-4D97-AF65-F5344CB8AC3E}">
        <p14:creationId xmlns="" xmlns:p14="http://schemas.microsoft.com/office/powerpoint/2010/main" val="20417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3" r="4326"/>
          <a:stretch/>
        </p:blipFill>
        <p:spPr>
          <a:xfrm>
            <a:off x="-180528" y="17512"/>
            <a:ext cx="9721080" cy="68404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4936" y="188640"/>
            <a:ext cx="460850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общества и природы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57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6064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Что такое природа?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28800"/>
            <a:ext cx="878497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ookman Old Style" pitchFamily="18" charset="0"/>
              </a:rPr>
              <a:t>ПРИРОДА</a:t>
            </a:r>
            <a:r>
              <a:rPr lang="ru-RU" sz="2400" dirty="0">
                <a:latin typeface="Bookman Old Style" pitchFamily="18" charset="0"/>
              </a:rPr>
              <a:t> — это живой окружающий нас мир во всем бесконечном многообразии его проявлений.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780928"/>
            <a:ext cx="3816424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ookman Old Style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рирода в широком смысле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4" y="2780928"/>
            <a:ext cx="3816424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Природа в узком смысле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002149" y="2518896"/>
            <a:ext cx="32403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6912260" y="2492896"/>
            <a:ext cx="32403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8517" y="4604935"/>
            <a:ext cx="373942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Bookman Old Style" pitchFamily="18" charset="0"/>
              </a:rPr>
              <a:t>Весь мир в многообразии его </a:t>
            </a:r>
            <a:endParaRPr lang="ru-RU" sz="2400" dirty="0" smtClean="0">
              <a:latin typeface="Bookman Old Style" pitchFamily="18" charset="0"/>
            </a:endParaRP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форм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015716" y="4221088"/>
            <a:ext cx="32403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4581128"/>
            <a:ext cx="381642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ookman Old Style" pitchFamily="18" charset="0"/>
              </a:rPr>
              <a:t>Совокупность естественных условий существования человеческого общества.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6984268" y="4221088"/>
            <a:ext cx="32403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https://lasers.llnl.gov/content/assets/images/science/icon_uni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170" y="2518896"/>
            <a:ext cx="4876800" cy="4638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ignette1.wikia.nocookie.net/sonicthehedhug/images/1/1e/Earth.png/revision/latest?cb=20140807101508&amp;path-prefix=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77258"/>
            <a:ext cx="4277121" cy="4223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991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Что такое общество?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ww.overme.ru/imga094fdc7-3d20-4ffc-bfce-fe800a17fcf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65958"/>
            <a:ext cx="6651842" cy="3992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556792"/>
            <a:ext cx="878497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ookman Old Style" pitchFamily="18" charset="0"/>
              </a:rPr>
              <a:t>Общество</a:t>
            </a:r>
            <a:r>
              <a:rPr lang="ru-RU" sz="2400" dirty="0">
                <a:latin typeface="Bookman Old Style" pitchFamily="18" charset="0"/>
              </a:rPr>
              <a:t> — это обособившаяся от природы часть материального мира, представляющая собой исторически развивающуюся форму связей и отношений людей в процессе их жизнедеятельности.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321370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Взаимодействие общества и природы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20638662"/>
              </p:ext>
            </p:extLst>
          </p:nvPr>
        </p:nvGraphicFramePr>
        <p:xfrm>
          <a:off x="323528" y="1556792"/>
          <a:ext cx="8507288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7200" y="6182767"/>
            <a:ext cx="8229600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Сходство общества и природы – являются динамическими системами.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781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Взаимодействие общества и природы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endParaRPr lang="ru-RU" b="1" i="1" dirty="0" smtClean="0"/>
          </a:p>
          <a:p>
            <a:pPr marL="118872" indent="0" algn="ctr">
              <a:buNone/>
            </a:pPr>
            <a:r>
              <a:rPr lang="ru-RU" b="1" i="1" dirty="0" smtClean="0"/>
              <a:t>Составьте </a:t>
            </a:r>
            <a:r>
              <a:rPr lang="ru-RU" b="1" i="1" dirty="0"/>
              <a:t>предложение о влиянии природы на общество, а также о влиянии общества на природу.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981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В</a:t>
            </a:r>
            <a:r>
              <a:rPr lang="ru-RU" i="1" dirty="0" smtClean="0"/>
              <a:t>оздействие </a:t>
            </a:r>
            <a:r>
              <a:rPr lang="ru-RU" i="1" dirty="0"/>
              <a:t>(влияние) природы на общество: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способность природно-географических условий ускорять или замедлять темпы общественного развития </a:t>
            </a:r>
          </a:p>
          <a:p>
            <a:pPr lvl="0"/>
            <a:r>
              <a:rPr lang="ru-RU" dirty="0"/>
              <a:t>способность природно-климатических условий влиять на такие стороны общества, как экономика, политика, социальный строй </a:t>
            </a:r>
          </a:p>
          <a:p>
            <a:pPr lvl="0"/>
            <a:r>
              <a:rPr lang="ru-RU" dirty="0"/>
              <a:t>способность оказывать негативное влияние на здоровье людей (метеозависимость и т.д.) </a:t>
            </a:r>
          </a:p>
          <a:p>
            <a:pPr lvl="0"/>
            <a:r>
              <a:rPr lang="ru-RU" dirty="0"/>
              <a:t>способность дарить вдохновение творческим людям</a:t>
            </a:r>
          </a:p>
          <a:p>
            <a:pPr lvl="0"/>
            <a:r>
              <a:rPr lang="ru-RU" dirty="0"/>
              <a:t>разрушающее действие катаклизмов (землетрясения, наводнения, засуха и т.д.) </a:t>
            </a:r>
          </a:p>
          <a:p>
            <a:pPr marL="11887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1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В</a:t>
            </a:r>
            <a:r>
              <a:rPr lang="ru-RU" i="1" dirty="0" smtClean="0"/>
              <a:t>оздействие </a:t>
            </a:r>
            <a:r>
              <a:rPr lang="ru-RU" i="1" dirty="0"/>
              <a:t>общества на природу: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истощение недр </a:t>
            </a:r>
          </a:p>
          <a:p>
            <a:pPr lvl="0"/>
            <a:r>
              <a:rPr lang="ru-RU" dirty="0"/>
              <a:t>загрязнение Земли, особенно водоемов, атмосферы промышленными отходами </a:t>
            </a:r>
          </a:p>
          <a:p>
            <a:pPr lvl="0"/>
            <a:r>
              <a:rPr lang="ru-RU" dirty="0"/>
              <a:t>уничтожение растительного и животного мира </a:t>
            </a:r>
          </a:p>
          <a:p>
            <a:pPr lvl="0"/>
            <a:r>
              <a:rPr lang="ru-RU" dirty="0"/>
              <a:t>вырубка лесов </a:t>
            </a:r>
          </a:p>
          <a:p>
            <a:pPr lvl="0"/>
            <a:r>
              <a:rPr lang="ru-RU" dirty="0"/>
              <a:t>применение атомной энергии как в военных, так и в мирных целях, наземные и подземные ядерные взрывы</a:t>
            </a:r>
          </a:p>
        </p:txBody>
      </p:sp>
    </p:spTree>
    <p:extLst>
      <p:ext uri="{BB962C8B-B14F-4D97-AF65-F5344CB8AC3E}">
        <p14:creationId xmlns="" xmlns:p14="http://schemas.microsoft.com/office/powerpoint/2010/main" val="23409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Общество в широком смысле включает в себя: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1835696" y="3068960"/>
            <a:ext cx="5105400" cy="1981200"/>
          </a:xfrm>
        </p:spPr>
        <p:txBody>
          <a:bodyPr>
            <a:normAutofit fontScale="92500" lnSpcReduction="20000"/>
          </a:bodyPr>
          <a:lstStyle/>
          <a:p>
            <a:r>
              <a:rPr lang="ru-RU" i="0" dirty="0" smtClean="0">
                <a:latin typeface="Bookman Old Style" pitchFamily="18" charset="0"/>
              </a:rPr>
              <a:t>часть </a:t>
            </a:r>
            <a:r>
              <a:rPr lang="ru-RU" i="0" dirty="0">
                <a:latin typeface="Bookman Old Style" pitchFamily="18" charset="0"/>
              </a:rPr>
              <a:t>мира, которая обособилась от природы, но тесно с ней взаимодействует по сей день.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28800"/>
            <a:ext cx="878497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Bookman Old Style" pitchFamily="18" charset="0"/>
              </a:rPr>
              <a:t>Общество</a:t>
            </a:r>
            <a:r>
              <a:rPr lang="ru-RU" sz="2400" dirty="0">
                <a:latin typeface="Bookman Old Style" pitchFamily="18" charset="0"/>
              </a:rPr>
              <a:t> - в широком смысле – совокупность исторически сложившихся форм совместной деятельности людей.</a:t>
            </a:r>
          </a:p>
        </p:txBody>
      </p:sp>
      <p:pic>
        <p:nvPicPr>
          <p:cNvPr id="3078" name="Picture 6" descr="http://ag-consult.ru/wp-content/uploads/2015/05/%D0%B6%D0%B8%D0%B7%D0%BD%D1%8C-%D0%B2-%D0%B0%D0%B2%D1%81%D1%82%D1%80%D0%B8%D0%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7" y="4953000"/>
            <a:ext cx="5076825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formula-realty.ru/attachments/Image/0c12b5fc875d404c949d0552d0331bc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8440"/>
            <a:ext cx="1947930" cy="3832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formula-realty.ru/attachments/Image/0c12b5fc875d404c949d0552d0331bc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0411" y="2914287"/>
            <a:ext cx="2033588" cy="3832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11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5" y="0"/>
            <a:ext cx="7705725" cy="6932613"/>
          </a:xfrm>
        </p:spPr>
      </p:pic>
    </p:spTree>
    <p:extLst>
      <p:ext uri="{BB962C8B-B14F-4D97-AF65-F5344CB8AC3E}">
        <p14:creationId xmlns="" xmlns:p14="http://schemas.microsoft.com/office/powerpoint/2010/main" val="30084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Общественный прогресс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784"/>
            <a:ext cx="9144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совокупность всех поступательных изменений в обществе, его развитие от простого к сложному, переход с более низкого уровня на более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высокий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https://habrastorage.org/files/cae/0f9/2ca/cae0f92ca08c4d7a9046ed5afde675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7396"/>
            <a:ext cx="9129959" cy="3376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64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0" dirty="0" smtClean="0">
                <a:solidFill>
                  <a:srgbClr val="FFC000"/>
                </a:solidFill>
              </a:rPr>
              <a:t>Периоды общественного прогресса</a:t>
            </a:r>
            <a:endParaRPr lang="ru-RU" i="0" dirty="0">
              <a:solidFill>
                <a:srgbClr val="FFC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700808"/>
            <a:ext cx="3672408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ПРОГРЕСС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1700808"/>
            <a:ext cx="3672408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РЕГРЕСС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259632" y="3356992"/>
            <a:ext cx="1584176" cy="7920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228184" y="3356992"/>
            <a:ext cx="1584176" cy="7920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323528" y="4293096"/>
            <a:ext cx="3672408" cy="2016224"/>
          </a:xfrm>
          <a:prstGeom prst="snip1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 вперед, от низшего к высшему, от менее совершенного к более совершенному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 flipH="1">
            <a:off x="5076056" y="4293096"/>
            <a:ext cx="3672408" cy="2016224"/>
          </a:xfrm>
          <a:prstGeom prst="snip1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по нисходящей линии, переход от высшего к низшему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66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развития общества</a:t>
            </a:r>
            <a:endParaRPr lang="ru-RU" dirty="0"/>
          </a:p>
        </p:txBody>
      </p:sp>
      <p:pic>
        <p:nvPicPr>
          <p:cNvPr id="3074" name="Picture 2" descr="http://www.e-xecutive.ru/images/knowledge/Vchera_i_segodnya_krizis_zavtra_stagnatsiya_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495"/>
          <a:stretch/>
        </p:blipFill>
        <p:spPr bwMode="auto">
          <a:xfrm>
            <a:off x="0" y="1444405"/>
            <a:ext cx="9144000" cy="5440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30031" y="3357228"/>
            <a:ext cx="3665905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Bookman Old Style" panose="02050604050505020204" pitchFamily="18" charset="0"/>
              </a:rPr>
              <a:t>СТАГНАЦИЯ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  <p:pic>
        <p:nvPicPr>
          <p:cNvPr id="5" name="Picture 2" descr="http://duh-razvitie.ru/wp-content/uploads/2013/02/0009-009-Vyvo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52736"/>
            <a:ext cx="5076825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46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прогресса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1610139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5496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Характер общественного развития: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70028724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097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Общество находится в непрерывном развитии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31456" y="3205425"/>
            <a:ext cx="4032449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Закон </a:t>
            </a:r>
            <a:r>
              <a:rPr lang="ru-RU" sz="2000" b="1" dirty="0">
                <a:latin typeface="Bookman Old Style" pitchFamily="18" charset="0"/>
              </a:rPr>
              <a:t>неравномерности</a:t>
            </a:r>
            <a:r>
              <a:rPr lang="ru-RU" sz="2000" dirty="0">
                <a:latin typeface="Bookman Old Style" pitchFamily="18" charset="0"/>
              </a:rPr>
              <a:t> развития разных народов и наций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00808"/>
            <a:ext cx="8496944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ookman Old Style" pitchFamily="18" charset="0"/>
              </a:rPr>
              <a:t>Законы развития общества — это объективные, существенные, необходимые, повторяющиеся связи явлений общественной жизни, характеризующие основную направленность социального развития.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7" y="3185681"/>
            <a:ext cx="4032448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Закон ускорения истории</a:t>
            </a:r>
            <a:r>
              <a:rPr lang="ru-RU" sz="2000" dirty="0">
                <a:solidFill>
                  <a:prstClr val="black"/>
                </a:solidFill>
                <a:latin typeface="Bookman Old Style" pitchFamily="18" charset="0"/>
              </a:rPr>
              <a:t>: на каждую последующую стадию уходит меньше времени, чем на предыдущее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4665910"/>
            <a:ext cx="4032449" cy="3472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itchFamily="18" charset="0"/>
              </a:rPr>
              <a:t>Первобытнообщинный </a:t>
            </a:r>
            <a:r>
              <a:rPr lang="ru-RU" dirty="0" smtClean="0">
                <a:latin typeface="Bookman Old Style" pitchFamily="18" charset="0"/>
              </a:rPr>
              <a:t>строй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5085184"/>
            <a:ext cx="4032449" cy="3472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itchFamily="18" charset="0"/>
              </a:rPr>
              <a:t>Рабовладельческий строй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5530006"/>
            <a:ext cx="4032449" cy="3472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itchFamily="18" charset="0"/>
              </a:rPr>
              <a:t>Феодальный </a:t>
            </a:r>
            <a:r>
              <a:rPr lang="ru-RU" dirty="0" smtClean="0">
                <a:latin typeface="Bookman Old Style" pitchFamily="18" charset="0"/>
              </a:rPr>
              <a:t>строй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5962054"/>
            <a:ext cx="4032449" cy="3472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itchFamily="18" charset="0"/>
              </a:rPr>
              <a:t>Капиталистический </a:t>
            </a:r>
            <a:r>
              <a:rPr lang="ru-RU" dirty="0" smtClean="0">
                <a:latin typeface="Bookman Old Style" pitchFamily="18" charset="0"/>
              </a:rPr>
              <a:t>строй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6394102"/>
            <a:ext cx="4032449" cy="3472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itchFamily="18" charset="0"/>
              </a:rPr>
              <a:t>Коммунистический </a:t>
            </a:r>
            <a:r>
              <a:rPr lang="ru-RU" dirty="0" smtClean="0">
                <a:latin typeface="Bookman Old Style" pitchFamily="18" charset="0"/>
              </a:rPr>
              <a:t>строй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5124" name="Picture 4" descr="http://saisangdevelopers.com/Images/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20620"/>
            <a:ext cx="2783860" cy="2420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ed101.bu.edu/StudentDoc/Archives/ED101fa06/kinneary/iglo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38" t="16986" r="9219"/>
          <a:stretch/>
        </p:blipFill>
        <p:spPr bwMode="auto">
          <a:xfrm>
            <a:off x="7020272" y="4293096"/>
            <a:ext cx="1845146" cy="1410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images.mreadz.com/306/305085/4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386" y="5703639"/>
            <a:ext cx="1959385" cy="936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254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17312"/>
            <a:ext cx="8964488" cy="61514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624" y="214929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Типы обществ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36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0" dirty="0" smtClean="0">
                <a:solidFill>
                  <a:srgbClr val="FFC000"/>
                </a:solidFill>
              </a:rPr>
              <a:t>Периоды исторического развития общества</a:t>
            </a:r>
            <a:endParaRPr lang="ru-RU" i="0" dirty="0">
              <a:solidFill>
                <a:srgbClr val="FFC00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844927550"/>
              </p:ext>
            </p:extLst>
          </p:nvPr>
        </p:nvGraphicFramePr>
        <p:xfrm>
          <a:off x="0" y="1525240"/>
          <a:ext cx="9144000" cy="2551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://hist-world.com/images/istoriya-drevnego-mira/1/rodovoj-posyolok-drevnih-zemledelcev-i-skotovodo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4" y="4221088"/>
            <a:ext cx="3741181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ombikorm.san.ru/img/zavo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3494813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3dnews.ru/assets/external/illustrations/2010/03/31/1695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91822"/>
            <a:ext cx="3970412" cy="2477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937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229600" cy="1143000"/>
          </a:xfrm>
        </p:spPr>
        <p:txBody>
          <a:bodyPr/>
          <a:lstStyle/>
          <a:p>
            <a:pPr algn="ctr"/>
            <a:r>
              <a:rPr lang="ru-RU" i="0" dirty="0">
                <a:solidFill>
                  <a:srgbClr val="FFC000"/>
                </a:solidFill>
                <a:latin typeface="Bookman Old Style" pitchFamily="18" charset="0"/>
              </a:rPr>
              <a:t>Традиционное общество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7634508"/>
              </p:ext>
            </p:extLst>
          </p:nvPr>
        </p:nvGraphicFramePr>
        <p:xfrm>
          <a:off x="0" y="1484784"/>
          <a:ext cx="9144000" cy="537321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347864"/>
                <a:gridCol w="5796136"/>
              </a:tblGrid>
              <a:tr h="1213307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Bookman Old Style" pitchFamily="18" charset="0"/>
                        </a:rPr>
                        <a:t>Экономическая сфера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Bookman Old Style" pitchFamily="18" charset="0"/>
                        </a:rPr>
                        <a:t>Господство натурального хозяйства, экстенсивное производство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733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Bookman Old Style" pitchFamily="18" charset="0"/>
                        </a:rPr>
                        <a:t>Политическая сфера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Bookman Old Style" pitchFamily="18" charset="0"/>
                        </a:rPr>
                        <a:t>Абсолютная монархия, правовая незащищенность, узаконенная внеэкономическая зависимость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213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Bookman Old Style" pitchFamily="18" charset="0"/>
                        </a:rPr>
                        <a:t>Социальная сфера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Bookman Old Style" pitchFamily="18" charset="0"/>
                        </a:rPr>
                        <a:t>Сословное деление, отсутствие социальной мобильности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213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Bookman Old Style" pitchFamily="18" charset="0"/>
                        </a:rPr>
                        <a:t>Духовная сфера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Bookman Old Style" pitchFamily="18" charset="0"/>
                        </a:rPr>
                        <a:t>Господство религии, низкий уровень образования, неграмотность населения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40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Общество в узком смысле включает в себя: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556792"/>
            <a:ext cx="885698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ookman Old Style" pitchFamily="18" charset="0"/>
              </a:rPr>
              <a:t>Общество</a:t>
            </a:r>
            <a:r>
              <a:rPr lang="ru-RU" sz="2400" dirty="0">
                <a:latin typeface="Bookman Old Style" pitchFamily="18" charset="0"/>
              </a:rPr>
              <a:t> - в узком смысле – исторически конкретный тип социальной системы, определенная форма общественных отношений</a:t>
            </a:r>
            <a:r>
              <a:rPr lang="ru-RU" sz="2400" dirty="0" smtClean="0">
                <a:latin typeface="Bookman Old Style" pitchFamily="18" charset="0"/>
              </a:rPr>
              <a:t>.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2996952"/>
            <a:ext cx="2736304" cy="2267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ookman Old Style" pitchFamily="18" charset="0"/>
              </a:rPr>
              <a:t>круг людей объединенных общностью интересов, целей, идей (взглядов), территории, происхождения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3848" y="2996952"/>
            <a:ext cx="2736304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ookman Old Style" pitchFamily="18" charset="0"/>
                <a:hlinkClick r:id="" action="ppaction://hlinkshowjump?jump=nextslide"/>
              </a:rPr>
              <a:t>Период исторического 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  <a:hlinkClick r:id="" action="ppaction://hlinkshowjump?jump=nextslide"/>
              </a:rPr>
              <a:t>развития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2996952"/>
            <a:ext cx="2736304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Национально-государственное </a:t>
            </a:r>
            <a:r>
              <a:rPr lang="ru-RU" sz="2000" dirty="0">
                <a:solidFill>
                  <a:schemeClr val="tx1"/>
                </a:solidFill>
                <a:latin typeface="Bookman Old Style" pitchFamily="18" charset="0"/>
              </a:rPr>
              <a:t>образование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5373216"/>
            <a:ext cx="2736304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Общество книголюбов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5877272"/>
            <a:ext cx="2736304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Педагогическое общество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3127" y="6381328"/>
            <a:ext cx="2736304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Общество охраны природы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6381328"/>
            <a:ext cx="2736304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капиталистическое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03848" y="5877272"/>
            <a:ext cx="2736304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феодальное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03848" y="5373216"/>
            <a:ext cx="2736304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рабовладельческое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00192" y="5373216"/>
            <a:ext cx="2736304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российское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0192" y="5877272"/>
            <a:ext cx="2736304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французское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0192" y="6381328"/>
            <a:ext cx="2736304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американское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019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0" dirty="0" smtClean="0">
                <a:solidFill>
                  <a:srgbClr val="FFC000"/>
                </a:solidFill>
                <a:latin typeface="Bookman Old Style" pitchFamily="18" charset="0"/>
              </a:rPr>
              <a:t>Индустриальное </a:t>
            </a:r>
            <a:r>
              <a:rPr lang="ru-RU" i="0" dirty="0">
                <a:solidFill>
                  <a:srgbClr val="FFC000"/>
                </a:solidFill>
                <a:latin typeface="Bookman Old Style" pitchFamily="18" charset="0"/>
              </a:rPr>
              <a:t>общество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1716939"/>
              </p:ext>
            </p:extLst>
          </p:nvPr>
        </p:nvGraphicFramePr>
        <p:xfrm>
          <a:off x="0" y="1484785"/>
          <a:ext cx="9144000" cy="537321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47864"/>
                <a:gridCol w="5796136"/>
              </a:tblGrid>
              <a:tr h="1300004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Bookman Old Style" pitchFamily="18" charset="0"/>
                        </a:rPr>
                        <a:t>Экономическая сфера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Bookman Old Style" pitchFamily="18" charset="0"/>
                        </a:rPr>
                        <a:t>Развитая промышленность, интенсивные методы производства, революции в технике и технологии</a:t>
                      </a:r>
                    </a:p>
                  </a:txBody>
                  <a:tcPr/>
                </a:tc>
              </a:tr>
              <a:tr h="16312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Bookman Old Style" pitchFamily="18" charset="0"/>
                        </a:rPr>
                        <a:t>Политическая сфера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ct val="20000"/>
                        </a:spcBef>
                      </a:pPr>
                      <a:r>
                        <a:rPr lang="ru-RU" sz="2000" dirty="0" smtClean="0">
                          <a:latin typeface="Bookman Old Style" pitchFamily="18" charset="0"/>
                        </a:rPr>
                        <a:t>Расширение прав и свобод, демократия, разделение властей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3000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Bookman Old Style" pitchFamily="18" charset="0"/>
                        </a:rPr>
                        <a:t>Социальная сфера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ct val="20000"/>
                        </a:spcBef>
                      </a:pPr>
                      <a:r>
                        <a:rPr lang="ru-RU" sz="2000" dirty="0" smtClean="0">
                          <a:latin typeface="Bookman Old Style" pitchFamily="18" charset="0"/>
                        </a:rPr>
                        <a:t>Классовое деление, рост социальной мобильности, формирование гражданского общества, урбанизация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14190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Bookman Old Style" pitchFamily="18" charset="0"/>
                        </a:rPr>
                        <a:t>Духовная сфера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ct val="20000"/>
                        </a:spcBef>
                      </a:pPr>
                      <a:r>
                        <a:rPr lang="ru-RU" sz="2000" dirty="0" smtClean="0">
                          <a:latin typeface="Bookman Old Style" pitchFamily="18" charset="0"/>
                        </a:rPr>
                        <a:t>Рост образовательного уровня населения, общей культуры, развитие науки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155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0" dirty="0" smtClean="0">
                <a:solidFill>
                  <a:srgbClr val="FFC000"/>
                </a:solidFill>
                <a:latin typeface="Bookman Old Style" pitchFamily="18" charset="0"/>
              </a:rPr>
              <a:t>Постиндустриальное </a:t>
            </a:r>
            <a:r>
              <a:rPr lang="ru-RU" i="0" dirty="0">
                <a:solidFill>
                  <a:srgbClr val="FFC000"/>
                </a:solidFill>
                <a:latin typeface="Bookman Old Style" pitchFamily="18" charset="0"/>
              </a:rPr>
              <a:t>общество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5907849"/>
              </p:ext>
            </p:extLst>
          </p:nvPr>
        </p:nvGraphicFramePr>
        <p:xfrm>
          <a:off x="0" y="1484785"/>
          <a:ext cx="9144000" cy="537321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47864"/>
                <a:gridCol w="5796136"/>
              </a:tblGrid>
              <a:tr h="1300004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Bookman Old Style" pitchFamily="18" charset="0"/>
                        </a:rPr>
                        <a:t>Экономическая сфера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sz="2000" b="0" dirty="0" smtClean="0">
                          <a:latin typeface="Bookman Old Style" pitchFamily="18" charset="0"/>
                        </a:rPr>
                        <a:t>Сфера производства уступает сфере услуг</a:t>
                      </a:r>
                      <a:endParaRPr lang="ru-RU" sz="20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6312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Bookman Old Style" pitchFamily="18" charset="0"/>
                        </a:rPr>
                        <a:t>Политическая сфера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sz="2000" b="0" dirty="0" smtClean="0">
                          <a:latin typeface="Bookman Old Style" pitchFamily="18" charset="0"/>
                        </a:rPr>
                        <a:t>Формирование правового государства и дальнейшее развитие демократии</a:t>
                      </a:r>
                      <a:endParaRPr lang="ru-RU" sz="20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3000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Bookman Old Style" pitchFamily="18" charset="0"/>
                        </a:rPr>
                        <a:t>Социальная сфера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sz="2000" b="0" dirty="0" smtClean="0">
                          <a:latin typeface="Bookman Old Style" pitchFamily="18" charset="0"/>
                        </a:rPr>
                        <a:t>Профессиональное деление, развитие гражданского общества</a:t>
                      </a:r>
                      <a:endParaRPr lang="ru-RU" sz="20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14190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Bookman Old Style" pitchFamily="18" charset="0"/>
                        </a:rPr>
                        <a:t>Духовная сфера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ru-RU" sz="2000" b="0" dirty="0" smtClean="0">
                          <a:latin typeface="Bookman Old Style" pitchFamily="18" charset="0"/>
                        </a:rPr>
                        <a:t>Приоритет отдается науке и образованию</a:t>
                      </a:r>
                      <a:endParaRPr lang="ru-RU" sz="20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453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lvl="0" indent="0" algn="ctr">
              <a:buNone/>
            </a:pPr>
            <a:r>
              <a:rPr lang="ru-RU" dirty="0"/>
              <a:t>Выберите верные суждения об обществе и его разновидностях и запишите цифры, под которыми они указаны.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1) Каждая сфера общества является сложной самоорганизующейся системой.</a:t>
            </a:r>
          </a:p>
          <a:p>
            <a:r>
              <a:rPr lang="ru-RU" dirty="0"/>
              <a:t>2) Основной фактор производства традиционного общества — денежный капитал.</a:t>
            </a:r>
          </a:p>
          <a:p>
            <a:r>
              <a:rPr lang="ru-RU" dirty="0"/>
              <a:t>3) B информационном обществе возникла массовая культура.</a:t>
            </a:r>
          </a:p>
          <a:p>
            <a:r>
              <a:rPr lang="ru-RU" dirty="0"/>
              <a:t>4) Общество является динамичной системой.</a:t>
            </a:r>
          </a:p>
          <a:p>
            <a:r>
              <a:rPr lang="ru-RU" dirty="0"/>
              <a:t>5) В широком смысле под обществом понимают всё человечество в его прошлом, настоящем и перспективе.</a:t>
            </a:r>
          </a:p>
          <a:p>
            <a:r>
              <a:rPr lang="ru-RU" dirty="0"/>
              <a:t>Ответ: 145</a:t>
            </a:r>
          </a:p>
          <a:p>
            <a:pPr marL="11887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0538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lvl="0" indent="0" algn="ctr">
              <a:buNone/>
            </a:pPr>
            <a:r>
              <a:rPr lang="ru-RU" dirty="0"/>
              <a:t>Ниже приведён ряд терминов. Все они, за исключением двух, характеризуют социальную динамику.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1) прогресс</a:t>
            </a:r>
          </a:p>
          <a:p>
            <a:r>
              <a:rPr lang="ru-RU" dirty="0"/>
              <a:t>2) структура</a:t>
            </a:r>
          </a:p>
          <a:p>
            <a:r>
              <a:rPr lang="ru-RU" dirty="0"/>
              <a:t>3) эволюция</a:t>
            </a:r>
          </a:p>
          <a:p>
            <a:r>
              <a:rPr lang="ru-RU" dirty="0"/>
              <a:t>4) реформа</a:t>
            </a:r>
          </a:p>
          <a:p>
            <a:r>
              <a:rPr lang="ru-RU" dirty="0"/>
              <a:t>5) спад</a:t>
            </a:r>
          </a:p>
          <a:p>
            <a:r>
              <a:rPr lang="ru-RU" dirty="0"/>
              <a:t>6) стратификация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Найдите два термина, «выпадающих» из общего ряда, и запишите в ответ цифры, под которыми они указаны.</a:t>
            </a:r>
          </a:p>
          <a:p>
            <a:r>
              <a:rPr lang="ru-RU" dirty="0"/>
              <a:t>Ответ: 26|62</a:t>
            </a:r>
          </a:p>
          <a:p>
            <a:pPr marL="11887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939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dirty="0"/>
              <a:t>Найдите в приведённом ниже </a:t>
            </a:r>
            <a:r>
              <a:rPr lang="ru-RU" dirty="0" smtClean="0"/>
              <a:t>списке </a:t>
            </a:r>
            <a:r>
              <a:rPr lang="ru-RU" dirty="0"/>
              <a:t>особенности </a:t>
            </a:r>
            <a:r>
              <a:rPr lang="ru-RU" dirty="0" smtClean="0"/>
              <a:t>реформы </a:t>
            </a:r>
            <a:r>
              <a:rPr lang="ru-RU" dirty="0"/>
              <a:t>как формы </a:t>
            </a:r>
            <a:r>
              <a:rPr lang="ru-RU" dirty="0" smtClean="0"/>
              <a:t>социальных </a:t>
            </a:r>
            <a:r>
              <a:rPr lang="ru-RU" dirty="0"/>
              <a:t>изменений и </a:t>
            </a:r>
            <a:r>
              <a:rPr lang="ru-RU" dirty="0" smtClean="0"/>
              <a:t>запишите </a:t>
            </a:r>
            <a:r>
              <a:rPr lang="ru-RU" dirty="0"/>
              <a:t>цифры, под </a:t>
            </a:r>
            <a:r>
              <a:rPr lang="ru-RU" dirty="0" smtClean="0"/>
              <a:t>которыми </a:t>
            </a:r>
            <a:r>
              <a:rPr lang="ru-RU" dirty="0"/>
              <a:t>они указаны.</a:t>
            </a:r>
          </a:p>
          <a:p>
            <a:endParaRPr lang="ru-RU" dirty="0"/>
          </a:p>
          <a:p>
            <a:pPr>
              <a:buNone/>
            </a:pPr>
            <a:r>
              <a:rPr lang="ru-RU" dirty="0"/>
              <a:t>1) существенные преобразования, </a:t>
            </a:r>
            <a:r>
              <a:rPr lang="ru-RU" dirty="0" smtClean="0"/>
              <a:t>вводимые </a:t>
            </a:r>
            <a:r>
              <a:rPr lang="ru-RU" dirty="0"/>
              <a:t>законным путём</a:t>
            </a:r>
          </a:p>
          <a:p>
            <a:pPr>
              <a:buNone/>
            </a:pPr>
            <a:r>
              <a:rPr lang="ru-RU" dirty="0"/>
              <a:t>2) смена </a:t>
            </a:r>
            <a:r>
              <a:rPr lang="ru-RU" dirty="0" smtClean="0"/>
              <a:t>правящей </a:t>
            </a:r>
            <a:r>
              <a:rPr lang="ru-RU" dirty="0"/>
              <a:t>группировки при </a:t>
            </a:r>
            <a:r>
              <a:rPr lang="ru-RU" dirty="0" smtClean="0"/>
              <a:t>сохранении существующих общественных </a:t>
            </a:r>
            <a:r>
              <a:rPr lang="ru-RU" dirty="0"/>
              <a:t>отношений</a:t>
            </a:r>
          </a:p>
          <a:p>
            <a:pPr>
              <a:buNone/>
            </a:pPr>
            <a:r>
              <a:rPr lang="ru-RU" dirty="0"/>
              <a:t>3) постепенное </a:t>
            </a:r>
            <a:r>
              <a:rPr lang="ru-RU" dirty="0" smtClean="0"/>
              <a:t>изменение </a:t>
            </a:r>
            <a:r>
              <a:rPr lang="ru-RU" dirty="0"/>
              <a:t>в </a:t>
            </a:r>
            <a:r>
              <a:rPr lang="ru-RU" dirty="0" smtClean="0"/>
              <a:t>различных </a:t>
            </a:r>
            <a:r>
              <a:rPr lang="ru-RU" dirty="0"/>
              <a:t>сферах общества, </a:t>
            </a:r>
            <a:r>
              <a:rPr lang="ru-RU" dirty="0" smtClean="0"/>
              <a:t>происходящее </a:t>
            </a:r>
            <a:r>
              <a:rPr lang="ru-RU" dirty="0"/>
              <a:t>под </a:t>
            </a:r>
            <a:r>
              <a:rPr lang="ru-RU" dirty="0" smtClean="0"/>
              <a:t>влиянием </a:t>
            </a:r>
            <a:r>
              <a:rPr lang="ru-RU" dirty="0"/>
              <a:t>объективных факторов</a:t>
            </a:r>
          </a:p>
          <a:p>
            <a:pPr>
              <a:buNone/>
            </a:pPr>
            <a:r>
              <a:rPr lang="ru-RU" dirty="0"/>
              <a:t>4) крупные преобразования, </a:t>
            </a:r>
            <a:r>
              <a:rPr lang="ru-RU" dirty="0" smtClean="0"/>
              <a:t>проводимые </a:t>
            </a:r>
            <a:r>
              <a:rPr lang="ru-RU" dirty="0"/>
              <a:t>по </a:t>
            </a:r>
            <a:r>
              <a:rPr lang="ru-RU" dirty="0" smtClean="0"/>
              <a:t>инициативе </a:t>
            </a:r>
            <a:r>
              <a:rPr lang="ru-RU" dirty="0"/>
              <a:t>властей</a:t>
            </a:r>
          </a:p>
          <a:p>
            <a:pPr>
              <a:buNone/>
            </a:pPr>
            <a:r>
              <a:rPr lang="ru-RU" dirty="0"/>
              <a:t>5) масштабные преобразования, не </a:t>
            </a:r>
            <a:r>
              <a:rPr lang="ru-RU" dirty="0" smtClean="0"/>
              <a:t>затрагивающие </a:t>
            </a:r>
            <a:r>
              <a:rPr lang="ru-RU" dirty="0"/>
              <a:t>фундаментальных основ жизни общества</a:t>
            </a:r>
          </a:p>
          <a:p>
            <a:pPr>
              <a:buNone/>
            </a:pPr>
            <a:r>
              <a:rPr lang="ru-RU" dirty="0"/>
              <a:t>Ответ: 145</a:t>
            </a:r>
          </a:p>
          <a:p>
            <a:pPr marL="11887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627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ru-RU" dirty="0" smtClean="0"/>
              <a:t>Японское </a:t>
            </a:r>
            <a:r>
              <a:rPr lang="ru-RU" dirty="0"/>
              <a:t>общество </a:t>
            </a:r>
            <a:r>
              <a:rPr lang="ru-RU" dirty="0" smtClean="0"/>
              <a:t>отличает </a:t>
            </a:r>
            <a:r>
              <a:rPr lang="ru-RU" dirty="0"/>
              <a:t>приверженность истории, традиции. Сами </a:t>
            </a:r>
            <a:r>
              <a:rPr lang="ru-RU" dirty="0" smtClean="0"/>
              <a:t>японцы </a:t>
            </a:r>
            <a:r>
              <a:rPr lang="ru-RU" dirty="0"/>
              <a:t>утверждают, что они </a:t>
            </a:r>
            <a:r>
              <a:rPr lang="ru-RU" dirty="0" smtClean="0"/>
              <a:t>представляют </a:t>
            </a:r>
            <a:r>
              <a:rPr lang="ru-RU" dirty="0"/>
              <a:t>собой </a:t>
            </a:r>
            <a:r>
              <a:rPr lang="ru-RU" dirty="0" smtClean="0"/>
              <a:t>постиндустриальное </a:t>
            </a:r>
            <a:r>
              <a:rPr lang="ru-RU" dirty="0"/>
              <a:t>традиционное </a:t>
            </a:r>
            <a:r>
              <a:rPr lang="ru-RU" dirty="0" smtClean="0"/>
              <a:t>общество </a:t>
            </a:r>
            <a:r>
              <a:rPr lang="ru-RU" dirty="0"/>
              <a:t>и новые технологии, </a:t>
            </a:r>
            <a:r>
              <a:rPr lang="ru-RU" dirty="0" smtClean="0"/>
              <a:t>современная </a:t>
            </a:r>
            <a:r>
              <a:rPr lang="ru-RU" dirty="0"/>
              <a:t>техника не </a:t>
            </a:r>
            <a:r>
              <a:rPr lang="ru-RU" dirty="0" smtClean="0"/>
              <a:t>препятствует </a:t>
            </a:r>
            <a:r>
              <a:rPr lang="ru-RU" dirty="0"/>
              <a:t>традиции.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Найдите в </a:t>
            </a:r>
            <a:r>
              <a:rPr lang="ru-RU" dirty="0" smtClean="0"/>
              <a:t>приведенном </a:t>
            </a:r>
            <a:r>
              <a:rPr lang="ru-RU" dirty="0"/>
              <a:t>перечне признаки, </a:t>
            </a:r>
            <a:r>
              <a:rPr lang="ru-RU" dirty="0" smtClean="0"/>
              <a:t>позволяющие </a:t>
            </a:r>
            <a:r>
              <a:rPr lang="ru-RU" dirty="0"/>
              <a:t>утверждать, что и в </a:t>
            </a:r>
            <a:r>
              <a:rPr lang="ru-RU" dirty="0" smtClean="0"/>
              <a:t>современной </a:t>
            </a:r>
            <a:r>
              <a:rPr lang="ru-RU" dirty="0"/>
              <a:t>Японии </a:t>
            </a:r>
            <a:r>
              <a:rPr lang="ru-RU" dirty="0" smtClean="0"/>
              <a:t>сохраняются </a:t>
            </a:r>
            <a:r>
              <a:rPr lang="ru-RU" dirty="0"/>
              <a:t>элементы </a:t>
            </a:r>
            <a:r>
              <a:rPr lang="ru-RU" dirty="0" smtClean="0"/>
              <a:t>традиционного </a:t>
            </a:r>
            <a:r>
              <a:rPr lang="ru-RU" dirty="0"/>
              <a:t>общества.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1) Японцы </a:t>
            </a:r>
            <a:r>
              <a:rPr lang="ru-RU" dirty="0" smtClean="0"/>
              <a:t>уважают </a:t>
            </a:r>
            <a:r>
              <a:rPr lang="ru-RU" dirty="0"/>
              <a:t>и </a:t>
            </a:r>
            <a:r>
              <a:rPr lang="ru-RU" dirty="0" smtClean="0"/>
              <a:t>почитают </a:t>
            </a:r>
            <a:r>
              <a:rPr lang="ru-RU" dirty="0"/>
              <a:t>императора (микадо), </a:t>
            </a:r>
            <a:r>
              <a:rPr lang="ru-RU" dirty="0" smtClean="0"/>
              <a:t>символизирующего </a:t>
            </a:r>
            <a:r>
              <a:rPr lang="ru-RU" dirty="0"/>
              <a:t>единство нации.</a:t>
            </a:r>
          </a:p>
          <a:p>
            <a:pPr>
              <a:buNone/>
            </a:pPr>
            <a:r>
              <a:rPr lang="ru-RU" dirty="0"/>
              <a:t>2) Многие </a:t>
            </a:r>
            <a:r>
              <a:rPr lang="ru-RU" dirty="0" smtClean="0"/>
              <a:t>жители </a:t>
            </a:r>
            <a:r>
              <a:rPr lang="ru-RU" dirty="0"/>
              <a:t>Японии </a:t>
            </a:r>
            <a:r>
              <a:rPr lang="ru-RU" dirty="0" smtClean="0"/>
              <a:t>являются </a:t>
            </a:r>
            <a:r>
              <a:rPr lang="ru-RU" dirty="0"/>
              <a:t>приверженцами </a:t>
            </a:r>
            <a:r>
              <a:rPr lang="ru-RU" dirty="0" smtClean="0"/>
              <a:t>древней </a:t>
            </a:r>
            <a:r>
              <a:rPr lang="ru-RU" dirty="0"/>
              <a:t>религии Синто, </a:t>
            </a:r>
            <a:r>
              <a:rPr lang="ru-RU" dirty="0" smtClean="0"/>
              <a:t>восходящей </a:t>
            </a:r>
            <a:r>
              <a:rPr lang="ru-RU" dirty="0"/>
              <a:t>к </a:t>
            </a:r>
            <a:r>
              <a:rPr lang="ru-RU" dirty="0" smtClean="0"/>
              <a:t>языческим </a:t>
            </a:r>
            <a:r>
              <a:rPr lang="ru-RU" dirty="0"/>
              <a:t>культам, </a:t>
            </a:r>
            <a:r>
              <a:rPr lang="ru-RU" dirty="0" smtClean="0"/>
              <a:t>обожествлению </a:t>
            </a:r>
            <a:r>
              <a:rPr lang="ru-RU" dirty="0"/>
              <a:t>природы.</a:t>
            </a:r>
          </a:p>
          <a:p>
            <a:pPr>
              <a:buNone/>
            </a:pPr>
            <a:r>
              <a:rPr lang="ru-RU" dirty="0"/>
              <a:t>3) Японцы </a:t>
            </a:r>
            <a:r>
              <a:rPr lang="ru-RU" dirty="0" smtClean="0"/>
              <a:t>возводят </a:t>
            </a:r>
            <a:r>
              <a:rPr lang="ru-RU" dirty="0"/>
              <a:t>искусственные </a:t>
            </a:r>
            <a:r>
              <a:rPr lang="ru-RU" dirty="0" smtClean="0"/>
              <a:t>острова </a:t>
            </a:r>
            <a:r>
              <a:rPr lang="ru-RU" dirty="0"/>
              <a:t>из </a:t>
            </a:r>
            <a:r>
              <a:rPr lang="ru-RU" dirty="0" smtClean="0"/>
              <a:t>мусора </a:t>
            </a:r>
            <a:r>
              <a:rPr lang="ru-RU" dirty="0"/>
              <a:t>и </a:t>
            </a:r>
            <a:r>
              <a:rPr lang="ru-RU" dirty="0" smtClean="0"/>
              <a:t>возводят </a:t>
            </a:r>
            <a:r>
              <a:rPr lang="ru-RU" dirty="0"/>
              <a:t>на них </a:t>
            </a:r>
            <a:r>
              <a:rPr lang="ru-RU" dirty="0" err="1" smtClean="0"/>
              <a:t>сейсмоустойчивые</a:t>
            </a:r>
            <a:r>
              <a:rPr lang="ru-RU" dirty="0" smtClean="0"/>
              <a:t> </a:t>
            </a:r>
            <a:r>
              <a:rPr lang="ru-RU" dirty="0"/>
              <a:t>небоскрёбы.</a:t>
            </a:r>
          </a:p>
          <a:p>
            <a:pPr>
              <a:buNone/>
            </a:pPr>
            <a:r>
              <a:rPr lang="ru-RU" dirty="0"/>
              <a:t>4) Японцы </a:t>
            </a:r>
            <a:r>
              <a:rPr lang="ru-RU" dirty="0" smtClean="0"/>
              <a:t>сохраняют </a:t>
            </a:r>
            <a:r>
              <a:rPr lang="ru-RU" dirty="0"/>
              <a:t>приверженность </a:t>
            </a:r>
            <a:r>
              <a:rPr lang="ru-RU" dirty="0" smtClean="0"/>
              <a:t>семейным </a:t>
            </a:r>
            <a:r>
              <a:rPr lang="ru-RU" dirty="0"/>
              <a:t>устоям, </a:t>
            </a:r>
            <a:r>
              <a:rPr lang="ru-RU" dirty="0" smtClean="0"/>
              <a:t>отмечают </a:t>
            </a:r>
            <a:r>
              <a:rPr lang="ru-RU" dirty="0"/>
              <a:t>старинные </a:t>
            </a:r>
            <a:r>
              <a:rPr lang="ru-RU" dirty="0" smtClean="0"/>
              <a:t>семейные </a:t>
            </a:r>
            <a:r>
              <a:rPr lang="ru-RU" dirty="0"/>
              <a:t>праздники и обряды.</a:t>
            </a:r>
          </a:p>
          <a:p>
            <a:pPr>
              <a:buNone/>
            </a:pPr>
            <a:r>
              <a:rPr lang="ru-RU" dirty="0"/>
              <a:t>5) Жители </a:t>
            </a:r>
            <a:r>
              <a:rPr lang="ru-RU" dirty="0" smtClean="0"/>
              <a:t>Японии </a:t>
            </a:r>
            <a:r>
              <a:rPr lang="ru-RU" dirty="0"/>
              <a:t>перемещаются на </a:t>
            </a:r>
            <a:r>
              <a:rPr lang="ru-RU" dirty="0" smtClean="0"/>
              <a:t>поездах </a:t>
            </a:r>
            <a:r>
              <a:rPr lang="ru-RU" dirty="0"/>
              <a:t>на </a:t>
            </a:r>
            <a:r>
              <a:rPr lang="ru-RU" dirty="0" smtClean="0"/>
              <a:t>воздушной </a:t>
            </a:r>
            <a:r>
              <a:rPr lang="ru-RU" dirty="0"/>
              <a:t>подушке и по </a:t>
            </a:r>
            <a:r>
              <a:rPr lang="ru-RU" dirty="0" smtClean="0"/>
              <a:t>многоярусным </a:t>
            </a:r>
            <a:r>
              <a:rPr lang="ru-RU" dirty="0"/>
              <a:t>автомагистралям.</a:t>
            </a:r>
          </a:p>
          <a:p>
            <a:pPr>
              <a:buNone/>
            </a:pPr>
            <a:r>
              <a:rPr lang="ru-RU" dirty="0"/>
              <a:t>Ответ: 124</a:t>
            </a:r>
          </a:p>
        </p:txBody>
      </p:sp>
    </p:spTree>
    <p:extLst>
      <p:ext uri="{BB962C8B-B14F-4D97-AF65-F5344CB8AC3E}">
        <p14:creationId xmlns="" xmlns:p14="http://schemas.microsoft.com/office/powerpoint/2010/main" val="1833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Найдите в приведенном списке черты, присущие индустриальному обществу. Запишите цифры, под которыми они указаны.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1) приоритет коллективистских ценностей</a:t>
            </a:r>
          </a:p>
          <a:p>
            <a:r>
              <a:rPr lang="ru-RU" dirty="0"/>
              <a:t>2) рост численности рабочего класса</a:t>
            </a:r>
          </a:p>
          <a:p>
            <a:r>
              <a:rPr lang="ru-RU" dirty="0"/>
              <a:t>3) высокая социальная мобильность</a:t>
            </a:r>
          </a:p>
          <a:p>
            <a:r>
              <a:rPr lang="ru-RU" dirty="0"/>
              <a:t>4) использование информационных технологий</a:t>
            </a:r>
          </a:p>
          <a:p>
            <a:r>
              <a:rPr lang="ru-RU" dirty="0"/>
              <a:t>5) глобализация экономики и финансов</a:t>
            </a:r>
          </a:p>
          <a:p>
            <a:r>
              <a:rPr lang="ru-RU" dirty="0"/>
              <a:t>Ответ: 23|32</a:t>
            </a:r>
          </a:p>
        </p:txBody>
      </p:sp>
    </p:spTree>
    <p:extLst>
      <p:ext uri="{BB962C8B-B14F-4D97-AF65-F5344CB8AC3E}">
        <p14:creationId xmlns="" xmlns:p14="http://schemas.microsoft.com/office/powerpoint/2010/main" val="90661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dirty="0"/>
              <a:t>Ниже приведён </a:t>
            </a:r>
            <a:r>
              <a:rPr lang="ru-RU" dirty="0" smtClean="0"/>
              <a:t>перечень </a:t>
            </a:r>
            <a:r>
              <a:rPr lang="ru-RU" dirty="0"/>
              <a:t>терминов. Все они, за </a:t>
            </a:r>
            <a:r>
              <a:rPr lang="ru-RU" dirty="0" smtClean="0"/>
              <a:t>исключением </a:t>
            </a:r>
            <a:r>
              <a:rPr lang="ru-RU" dirty="0"/>
              <a:t>двух, </a:t>
            </a:r>
            <a:r>
              <a:rPr lang="ru-RU" dirty="0" smtClean="0"/>
              <a:t>характеризуют постиндустриальное </a:t>
            </a:r>
            <a:r>
              <a:rPr lang="ru-RU" dirty="0"/>
              <a:t>общество.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1) </a:t>
            </a:r>
            <a:r>
              <a:rPr lang="ru-RU" dirty="0" smtClean="0"/>
              <a:t>натуральное </a:t>
            </a:r>
            <a:r>
              <a:rPr lang="ru-RU" dirty="0"/>
              <a:t>хозяйство</a:t>
            </a:r>
          </a:p>
          <a:p>
            <a:pPr>
              <a:buNone/>
            </a:pPr>
            <a:r>
              <a:rPr lang="ru-RU" dirty="0"/>
              <a:t>2) </a:t>
            </a:r>
            <a:r>
              <a:rPr lang="ru-RU" dirty="0" smtClean="0"/>
              <a:t>коллективистские </a:t>
            </a:r>
            <a:r>
              <a:rPr lang="ru-RU" dirty="0"/>
              <a:t>ценности</a:t>
            </a:r>
          </a:p>
          <a:p>
            <a:pPr>
              <a:buNone/>
            </a:pPr>
            <a:r>
              <a:rPr lang="ru-RU" dirty="0"/>
              <a:t>3) </a:t>
            </a:r>
            <a:r>
              <a:rPr lang="ru-RU" dirty="0" smtClean="0"/>
              <a:t>широкое распространение микропроцессорных </a:t>
            </a:r>
            <a:r>
              <a:rPr lang="ru-RU" dirty="0"/>
              <a:t>технологий</a:t>
            </a:r>
          </a:p>
          <a:p>
            <a:pPr>
              <a:buNone/>
            </a:pPr>
            <a:r>
              <a:rPr lang="ru-RU" dirty="0"/>
              <a:t>4) </a:t>
            </a:r>
            <a:r>
              <a:rPr lang="ru-RU" dirty="0" smtClean="0"/>
              <a:t>переход </a:t>
            </a:r>
            <a:r>
              <a:rPr lang="ru-RU" dirty="0"/>
              <a:t>к </a:t>
            </a:r>
            <a:r>
              <a:rPr lang="ru-RU" dirty="0" smtClean="0"/>
              <a:t>выпуску </a:t>
            </a:r>
            <a:r>
              <a:rPr lang="ru-RU" dirty="0" err="1" smtClean="0"/>
              <a:t>малосерийных</a:t>
            </a:r>
            <a:r>
              <a:rPr lang="ru-RU" dirty="0" smtClean="0"/>
              <a:t> </a:t>
            </a:r>
            <a:r>
              <a:rPr lang="ru-RU" dirty="0"/>
              <a:t>изделий</a:t>
            </a:r>
          </a:p>
          <a:p>
            <a:pPr>
              <a:buNone/>
            </a:pPr>
            <a:r>
              <a:rPr lang="ru-RU" dirty="0"/>
              <a:t>5) </a:t>
            </a:r>
            <a:r>
              <a:rPr lang="ru-RU" dirty="0" smtClean="0"/>
              <a:t>превращение информации </a:t>
            </a:r>
            <a:r>
              <a:rPr lang="ru-RU" dirty="0"/>
              <a:t>в </a:t>
            </a:r>
            <a:r>
              <a:rPr lang="ru-RU" dirty="0" smtClean="0"/>
              <a:t>фактор </a:t>
            </a:r>
            <a:r>
              <a:rPr lang="ru-RU" dirty="0"/>
              <a:t>производства</a:t>
            </a:r>
          </a:p>
          <a:p>
            <a:pPr>
              <a:buNone/>
            </a:pPr>
            <a:r>
              <a:rPr lang="ru-RU" dirty="0"/>
              <a:t>6) </a:t>
            </a:r>
            <a:r>
              <a:rPr lang="ru-RU" dirty="0" smtClean="0"/>
              <a:t>развитие электронных </a:t>
            </a:r>
            <a:r>
              <a:rPr lang="ru-RU" dirty="0"/>
              <a:t>средств коммуникации</a:t>
            </a:r>
          </a:p>
          <a:p>
            <a:pPr>
              <a:buNone/>
            </a:pPr>
            <a:r>
              <a:rPr lang="ru-RU" dirty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Найдите </a:t>
            </a:r>
            <a:r>
              <a:rPr lang="ru-RU" dirty="0"/>
              <a:t>два термина, «выпадающих» из общего ряда, и запишите в ответ цифры, под которыми они указаны.</a:t>
            </a:r>
          </a:p>
          <a:p>
            <a:pPr>
              <a:buNone/>
            </a:pPr>
            <a:r>
              <a:rPr lang="ru-RU" dirty="0"/>
              <a:t>Ответ: 12|21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389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Выберите верные суждения об обществе и запишите цифры, под которыми они указаны.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1) Общество представляет собой часть мира, обособившуюся от природы, но не потерявшую связь с ней.</a:t>
            </a:r>
          </a:p>
          <a:p>
            <a:r>
              <a:rPr lang="ru-RU" dirty="0"/>
              <a:t>2) Общество является динамичной системой, в которой постоянно возникают новые и отмирают старые элементы и связи между ними.</a:t>
            </a:r>
          </a:p>
          <a:p>
            <a:r>
              <a:rPr lang="ru-RU" dirty="0"/>
              <a:t>3) Революция как форма социальных изменений, как правило, направлена на частичное преобразование отдельных сторон общественной жизни.</a:t>
            </a:r>
          </a:p>
          <a:p>
            <a:r>
              <a:rPr lang="ru-RU" dirty="0"/>
              <a:t>4) Общество как систему характеризует обособленность, отсутствие связи элементов.</a:t>
            </a:r>
          </a:p>
          <a:p>
            <a:r>
              <a:rPr lang="ru-RU" dirty="0"/>
              <a:t>5) Развитие общества от менее совершенного к более совершенному называют прогрессом.</a:t>
            </a:r>
          </a:p>
          <a:p>
            <a:r>
              <a:rPr lang="ru-RU" dirty="0"/>
              <a:t>Ответ: 125</a:t>
            </a:r>
          </a:p>
        </p:txBody>
      </p:sp>
    </p:spTree>
    <p:extLst>
      <p:ext uri="{BB962C8B-B14F-4D97-AF65-F5344CB8AC3E}">
        <p14:creationId xmlns="" xmlns:p14="http://schemas.microsoft.com/office/powerpoint/2010/main" val="192612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Решите: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46096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Bookman Old Style" pitchFamily="18" charset="0"/>
              </a:rPr>
              <a:t>Приведите </a:t>
            </a:r>
            <a:r>
              <a:rPr lang="ru-RU" b="1" dirty="0">
                <a:latin typeface="Bookman Old Style" pitchFamily="18" charset="0"/>
              </a:rPr>
              <a:t>три </a:t>
            </a:r>
            <a:r>
              <a:rPr lang="ru-RU" b="1" dirty="0" smtClean="0">
                <a:latin typeface="Bookman Old Style" pitchFamily="18" charset="0"/>
              </a:rPr>
              <a:t>признака постиндустриального </a:t>
            </a:r>
            <a:r>
              <a:rPr lang="ru-RU" b="1" dirty="0">
                <a:latin typeface="Bookman Old Style" pitchFamily="18" charset="0"/>
              </a:rPr>
              <a:t>(</a:t>
            </a:r>
            <a:r>
              <a:rPr lang="ru-RU" b="1" dirty="0" smtClean="0">
                <a:latin typeface="Bookman Old Style" pitchFamily="18" charset="0"/>
              </a:rPr>
              <a:t>информационного</a:t>
            </a:r>
            <a:r>
              <a:rPr lang="ru-RU" b="1" dirty="0">
                <a:latin typeface="Bookman Old Style" pitchFamily="18" charset="0"/>
              </a:rPr>
              <a:t>) </a:t>
            </a:r>
            <a:r>
              <a:rPr lang="ru-RU" b="1" dirty="0" smtClean="0">
                <a:latin typeface="Bookman Old Style" pitchFamily="18" charset="0"/>
              </a:rPr>
              <a:t>общества</a:t>
            </a:r>
            <a:r>
              <a:rPr lang="ru-RU" b="1" dirty="0">
                <a:latin typeface="Bookman Old Style" pitchFamily="18" charset="0"/>
              </a:rPr>
              <a:t>, </a:t>
            </a:r>
            <a:r>
              <a:rPr lang="ru-RU" b="1" dirty="0" smtClean="0">
                <a:latin typeface="Bookman Old Style" pitchFamily="18" charset="0"/>
              </a:rPr>
              <a:t>проиллюстрировав каждый </a:t>
            </a:r>
            <a:r>
              <a:rPr lang="ru-RU" b="1" dirty="0">
                <a:latin typeface="Bookman Old Style" pitchFamily="18" charset="0"/>
              </a:rPr>
              <a:t>из них </a:t>
            </a:r>
            <a:r>
              <a:rPr lang="ru-RU" b="1" dirty="0" smtClean="0">
                <a:latin typeface="Bookman Old Style" pitchFamily="18" charset="0"/>
              </a:rPr>
              <a:t>конкретным примером</a:t>
            </a:r>
            <a:r>
              <a:rPr lang="ru-RU" b="1" dirty="0">
                <a:latin typeface="Bookman Old Style" pitchFamily="18" charset="0"/>
              </a:rPr>
              <a:t>.</a:t>
            </a:r>
          </a:p>
          <a:p>
            <a:pPr algn="just"/>
            <a:endParaRPr lang="ru-RU" dirty="0">
              <a:latin typeface="Bookman Old Style" pitchFamily="18" charset="0"/>
            </a:endParaRPr>
          </a:p>
          <a:p>
            <a:pPr algn="just"/>
            <a:r>
              <a:rPr lang="ru-RU" dirty="0">
                <a:latin typeface="Bookman Old Style" pitchFamily="18" charset="0"/>
              </a:rPr>
              <a:t> </a:t>
            </a:r>
            <a:r>
              <a:rPr lang="ru-RU" dirty="0" smtClean="0">
                <a:latin typeface="Bookman Old Style" pitchFamily="18" charset="0"/>
              </a:rPr>
              <a:t>1</a:t>
            </a:r>
            <a:r>
              <a:rPr lang="ru-RU" dirty="0">
                <a:latin typeface="Bookman Old Style" pitchFamily="18" charset="0"/>
              </a:rPr>
              <a:t>) </a:t>
            </a:r>
            <a:r>
              <a:rPr lang="ru-RU" dirty="0" smtClean="0">
                <a:latin typeface="Bookman Old Style" pitchFamily="18" charset="0"/>
              </a:rPr>
              <a:t>расширение производства </a:t>
            </a:r>
            <a:r>
              <a:rPr lang="ru-RU" dirty="0" err="1" smtClean="0">
                <a:latin typeface="Bookman Old Style" pitchFamily="18" charset="0"/>
              </a:rPr>
              <a:t>малосерийных</a:t>
            </a:r>
            <a:r>
              <a:rPr lang="ru-RU" dirty="0" smtClean="0">
                <a:latin typeface="Bookman Old Style" pitchFamily="18" charset="0"/>
              </a:rPr>
              <a:t> изделий </a:t>
            </a:r>
            <a:r>
              <a:rPr lang="ru-RU" dirty="0">
                <a:latin typeface="Bookman Old Style" pitchFamily="18" charset="0"/>
              </a:rPr>
              <a:t>(</a:t>
            </a:r>
            <a:r>
              <a:rPr lang="ru-RU" dirty="0" smtClean="0">
                <a:latin typeface="Bookman Old Style" pitchFamily="18" charset="0"/>
              </a:rPr>
              <a:t>например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smtClean="0">
                <a:latin typeface="Bookman Old Style" pitchFamily="18" charset="0"/>
              </a:rPr>
              <a:t>вместо массового стандартизированного производства многие производители сегодня стремятся удовлетворить максимально разнообразные запросы потребителей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smtClean="0">
                <a:latin typeface="Bookman Old Style" pitchFamily="18" charset="0"/>
              </a:rPr>
              <a:t>ориентируются </a:t>
            </a:r>
            <a:r>
              <a:rPr lang="ru-RU" dirty="0">
                <a:latin typeface="Bookman Old Style" pitchFamily="18" charset="0"/>
              </a:rPr>
              <a:t>на </a:t>
            </a:r>
            <a:r>
              <a:rPr lang="ru-RU" dirty="0" smtClean="0">
                <a:latin typeface="Bookman Old Style" pitchFamily="18" charset="0"/>
              </a:rPr>
              <a:t>особый </a:t>
            </a:r>
            <a:r>
              <a:rPr lang="ru-RU" dirty="0">
                <a:latin typeface="Bookman Old Style" pitchFamily="18" charset="0"/>
              </a:rPr>
              <a:t>спрос, </a:t>
            </a:r>
            <a:r>
              <a:rPr lang="ru-RU" dirty="0" smtClean="0">
                <a:latin typeface="Bookman Old Style" pitchFamily="18" charset="0"/>
              </a:rPr>
              <a:t>подтверждение</a:t>
            </a:r>
            <a:r>
              <a:rPr lang="ru-RU" dirty="0">
                <a:latin typeface="Bookman Old Style" pitchFamily="18" charset="0"/>
              </a:rPr>
              <a:t>: </a:t>
            </a:r>
            <a:r>
              <a:rPr lang="ru-RU" dirty="0" smtClean="0">
                <a:latin typeface="Bookman Old Style" pitchFamily="18" charset="0"/>
              </a:rPr>
              <a:t>разнообразие моделей сотовых телефонов</a:t>
            </a:r>
            <a:r>
              <a:rPr lang="ru-RU" dirty="0">
                <a:latin typeface="Bookman Old Style" pitchFamily="18" charset="0"/>
              </a:rPr>
              <a:t>); </a:t>
            </a:r>
            <a:endParaRPr lang="ru-RU" dirty="0" smtClean="0">
              <a:latin typeface="Bookman Old Style" pitchFamily="18" charset="0"/>
            </a:endParaRPr>
          </a:p>
          <a:p>
            <a:pPr algn="just"/>
            <a:r>
              <a:rPr lang="ru-RU" dirty="0" smtClean="0">
                <a:latin typeface="Bookman Old Style" pitchFamily="18" charset="0"/>
              </a:rPr>
              <a:t>2</a:t>
            </a:r>
            <a:r>
              <a:rPr lang="ru-RU" dirty="0">
                <a:latin typeface="Bookman Old Style" pitchFamily="18" charset="0"/>
              </a:rPr>
              <a:t>) </a:t>
            </a:r>
            <a:r>
              <a:rPr lang="ru-RU" dirty="0" smtClean="0">
                <a:latin typeface="Bookman Old Style" pitchFamily="18" charset="0"/>
              </a:rPr>
              <a:t>увеличение численности занятых </a:t>
            </a:r>
            <a:r>
              <a:rPr lang="ru-RU" dirty="0">
                <a:latin typeface="Bookman Old Style" pitchFamily="18" charset="0"/>
              </a:rPr>
              <a:t>в сфере услуг (</a:t>
            </a:r>
            <a:r>
              <a:rPr lang="ru-RU" dirty="0" smtClean="0">
                <a:latin typeface="Bookman Old Style" pitchFamily="18" charset="0"/>
              </a:rPr>
              <a:t>например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smtClean="0">
                <a:latin typeface="Bookman Old Style" pitchFamily="18" charset="0"/>
              </a:rPr>
              <a:t>благодаря </a:t>
            </a:r>
            <a:r>
              <a:rPr lang="ru-RU" dirty="0">
                <a:latin typeface="Bookman Old Style" pitchFamily="18" charset="0"/>
              </a:rPr>
              <a:t>новым </a:t>
            </a:r>
            <a:r>
              <a:rPr lang="ru-RU" dirty="0" smtClean="0">
                <a:latin typeface="Bookman Old Style" pitchFamily="18" charset="0"/>
              </a:rPr>
              <a:t>технологиям </a:t>
            </a:r>
            <a:r>
              <a:rPr lang="ru-RU" dirty="0">
                <a:latin typeface="Bookman Old Style" pitchFamily="18" charset="0"/>
              </a:rPr>
              <a:t>и </a:t>
            </a:r>
            <a:r>
              <a:rPr lang="ru-RU" dirty="0" smtClean="0">
                <a:latin typeface="Bookman Old Style" pitchFamily="18" charset="0"/>
              </a:rPr>
              <a:t>изменениям </a:t>
            </a:r>
            <a:r>
              <a:rPr lang="ru-RU" dirty="0">
                <a:latin typeface="Bookman Old Style" pitchFamily="18" charset="0"/>
              </a:rPr>
              <a:t>в </a:t>
            </a:r>
            <a:r>
              <a:rPr lang="ru-RU" dirty="0" smtClean="0">
                <a:latin typeface="Bookman Old Style" pitchFamily="18" charset="0"/>
              </a:rPr>
              <a:t>характере </a:t>
            </a:r>
            <a:r>
              <a:rPr lang="ru-RU" dirty="0">
                <a:latin typeface="Bookman Old Style" pitchFamily="18" charset="0"/>
              </a:rPr>
              <a:t>труда </a:t>
            </a:r>
            <a:r>
              <a:rPr lang="ru-RU" dirty="0" smtClean="0">
                <a:latin typeface="Bookman Old Style" pitchFamily="18" charset="0"/>
              </a:rPr>
              <a:t>высвобождается </a:t>
            </a:r>
            <a:r>
              <a:rPr lang="ru-RU" dirty="0">
                <a:latin typeface="Bookman Old Style" pitchFamily="18" charset="0"/>
              </a:rPr>
              <a:t>время, </a:t>
            </a:r>
            <a:r>
              <a:rPr lang="ru-RU" dirty="0" smtClean="0">
                <a:latin typeface="Bookman Old Style" pitchFamily="18" charset="0"/>
              </a:rPr>
              <a:t>которое человек </a:t>
            </a:r>
            <a:r>
              <a:rPr lang="ru-RU" dirty="0">
                <a:latin typeface="Bookman Old Style" pitchFamily="18" charset="0"/>
              </a:rPr>
              <a:t>готов </a:t>
            </a:r>
            <a:r>
              <a:rPr lang="ru-RU" dirty="0" smtClean="0">
                <a:latin typeface="Bookman Old Style" pitchFamily="18" charset="0"/>
              </a:rPr>
              <a:t>потратить </a:t>
            </a:r>
            <a:r>
              <a:rPr lang="ru-RU" dirty="0">
                <a:latin typeface="Bookman Old Style" pitchFamily="18" charset="0"/>
              </a:rPr>
              <a:t>на своё </a:t>
            </a:r>
            <a:r>
              <a:rPr lang="ru-RU" dirty="0" smtClean="0">
                <a:latin typeface="Bookman Old Style" pitchFamily="18" charset="0"/>
              </a:rPr>
              <a:t>здоровье </a:t>
            </a:r>
            <a:r>
              <a:rPr lang="ru-RU" dirty="0">
                <a:latin typeface="Bookman Old Style" pitchFamily="18" charset="0"/>
              </a:rPr>
              <a:t>и досуг, </a:t>
            </a:r>
            <a:r>
              <a:rPr lang="ru-RU" dirty="0" smtClean="0">
                <a:latin typeface="Bookman Old Style" pitchFamily="18" charset="0"/>
              </a:rPr>
              <a:t>больше </a:t>
            </a:r>
            <a:r>
              <a:rPr lang="ru-RU" dirty="0">
                <a:latin typeface="Bookman Old Style" pitchFamily="18" charset="0"/>
              </a:rPr>
              <a:t>людей </a:t>
            </a:r>
            <a:r>
              <a:rPr lang="ru-RU" dirty="0" smtClean="0">
                <a:latin typeface="Bookman Old Style" pitchFamily="18" charset="0"/>
              </a:rPr>
              <a:t>организуют </a:t>
            </a:r>
            <a:r>
              <a:rPr lang="ru-RU" dirty="0" err="1" smtClean="0">
                <a:latin typeface="Bookman Old Style" pitchFamily="18" charset="0"/>
              </a:rPr>
              <a:t>спа-салоны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err="1" smtClean="0">
                <a:latin typeface="Bookman Old Style" pitchFamily="18" charset="0"/>
              </a:rPr>
              <a:t>фитнес-клубы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smtClean="0">
                <a:latin typeface="Bookman Old Style" pitchFamily="18" charset="0"/>
              </a:rPr>
              <a:t>работают </a:t>
            </a:r>
            <a:r>
              <a:rPr lang="ru-RU" dirty="0">
                <a:latin typeface="Bookman Old Style" pitchFamily="18" charset="0"/>
              </a:rPr>
              <a:t>в </a:t>
            </a:r>
            <a:r>
              <a:rPr lang="ru-RU" dirty="0" smtClean="0">
                <a:latin typeface="Bookman Old Style" pitchFamily="18" charset="0"/>
              </a:rPr>
              <a:t>туризме</a:t>
            </a:r>
            <a:r>
              <a:rPr lang="ru-RU" dirty="0">
                <a:latin typeface="Bookman Old Style" pitchFamily="18" charset="0"/>
              </a:rPr>
              <a:t>);</a:t>
            </a:r>
          </a:p>
          <a:p>
            <a:pPr algn="just"/>
            <a:r>
              <a:rPr lang="ru-RU" dirty="0">
                <a:latin typeface="Bookman Old Style" pitchFamily="18" charset="0"/>
              </a:rPr>
              <a:t>3) </a:t>
            </a:r>
            <a:r>
              <a:rPr lang="ru-RU" dirty="0" smtClean="0">
                <a:latin typeface="Bookman Old Style" pitchFamily="18" charset="0"/>
              </a:rPr>
              <a:t>многие </a:t>
            </a:r>
            <a:r>
              <a:rPr lang="ru-RU" dirty="0">
                <a:latin typeface="Bookman Old Style" pitchFamily="18" charset="0"/>
              </a:rPr>
              <a:t>люди </a:t>
            </a:r>
            <a:r>
              <a:rPr lang="ru-RU" dirty="0" smtClean="0">
                <a:latin typeface="Bookman Old Style" pitchFamily="18" charset="0"/>
              </a:rPr>
              <a:t>сегодня стремятся покинуть мегаполисы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smtClean="0">
                <a:latin typeface="Bookman Old Style" pitchFamily="18" charset="0"/>
              </a:rPr>
              <a:t>стремясь </a:t>
            </a:r>
            <a:r>
              <a:rPr lang="ru-RU" dirty="0">
                <a:latin typeface="Bookman Old Style" pitchFamily="18" charset="0"/>
              </a:rPr>
              <a:t>жить за </a:t>
            </a:r>
            <a:r>
              <a:rPr lang="ru-RU" dirty="0" smtClean="0">
                <a:latin typeface="Bookman Old Style" pitchFamily="18" charset="0"/>
              </a:rPr>
              <a:t>городом </a:t>
            </a:r>
            <a:r>
              <a:rPr lang="ru-RU" dirty="0">
                <a:latin typeface="Bookman Old Style" pitchFamily="18" charset="0"/>
              </a:rPr>
              <a:t>(</a:t>
            </a:r>
            <a:r>
              <a:rPr lang="ru-RU" dirty="0" smtClean="0">
                <a:latin typeface="Bookman Old Style" pitchFamily="18" charset="0"/>
              </a:rPr>
              <a:t>например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smtClean="0">
                <a:latin typeface="Bookman Old Style" pitchFamily="18" charset="0"/>
              </a:rPr>
              <a:t>специалисты </a:t>
            </a:r>
            <a:r>
              <a:rPr lang="ru-RU" dirty="0">
                <a:latin typeface="Bookman Old Style" pitchFamily="18" charset="0"/>
              </a:rPr>
              <a:t>могут </a:t>
            </a:r>
            <a:r>
              <a:rPr lang="ru-RU" dirty="0" smtClean="0">
                <a:latin typeface="Bookman Old Style" pitchFamily="18" charset="0"/>
              </a:rPr>
              <a:t>работать </a:t>
            </a:r>
            <a:r>
              <a:rPr lang="ru-RU" dirty="0">
                <a:latin typeface="Bookman Old Style" pitchFamily="18" charset="0"/>
              </a:rPr>
              <a:t>на </a:t>
            </a:r>
            <a:r>
              <a:rPr lang="ru-RU" dirty="0" smtClean="0">
                <a:latin typeface="Bookman Old Style" pitchFamily="18" charset="0"/>
              </a:rPr>
              <a:t>домашнем компьютере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smtClean="0">
                <a:latin typeface="Bookman Old Style" pitchFamily="18" charset="0"/>
              </a:rPr>
              <a:t>пересылая выполненные работы </a:t>
            </a:r>
            <a:r>
              <a:rPr lang="ru-RU" dirty="0">
                <a:latin typeface="Bookman Old Style" pitchFamily="18" charset="0"/>
              </a:rPr>
              <a:t>по </a:t>
            </a:r>
            <a:r>
              <a:rPr lang="ru-RU" dirty="0" smtClean="0">
                <a:latin typeface="Bookman Old Style" pitchFamily="18" charset="0"/>
              </a:rPr>
              <a:t>Интернету).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459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i="1" dirty="0"/>
              <a:t>Определите, к какой группе будут относиться придуманные тобой примеры и те, что даны ниже</a:t>
            </a:r>
            <a:r>
              <a:rPr lang="ru-RU" sz="2400" i="1" dirty="0" smtClean="0"/>
              <a:t>?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общество танкистов-любителей; </a:t>
            </a:r>
          </a:p>
          <a:p>
            <a:r>
              <a:rPr lang="ru-RU" dirty="0" smtClean="0"/>
              <a:t> </a:t>
            </a:r>
            <a:r>
              <a:rPr lang="ru-RU" dirty="0"/>
              <a:t>древнегреческое общество; </a:t>
            </a:r>
          </a:p>
          <a:p>
            <a:r>
              <a:rPr lang="ru-RU" dirty="0" smtClean="0"/>
              <a:t> </a:t>
            </a:r>
            <a:r>
              <a:rPr lang="ru-RU" dirty="0"/>
              <a:t>светское общество; </a:t>
            </a:r>
          </a:p>
          <a:p>
            <a:r>
              <a:rPr lang="ru-RU" dirty="0" smtClean="0"/>
              <a:t> </a:t>
            </a:r>
            <a:r>
              <a:rPr lang="ru-RU" dirty="0"/>
              <a:t>человечество; </a:t>
            </a:r>
          </a:p>
          <a:p>
            <a:r>
              <a:rPr lang="ru-RU" dirty="0" smtClean="0"/>
              <a:t> </a:t>
            </a:r>
            <a:r>
              <a:rPr lang="ru-RU" dirty="0"/>
              <a:t>общество как отражение взаимосвязи людей между собой, а также природы и человека; </a:t>
            </a:r>
          </a:p>
          <a:p>
            <a:r>
              <a:rPr lang="ru-RU" dirty="0" smtClean="0"/>
              <a:t> </a:t>
            </a:r>
            <a:r>
              <a:rPr lang="ru-RU" dirty="0"/>
              <a:t>общество любителей деревянных пуговиц; </a:t>
            </a:r>
          </a:p>
          <a:p>
            <a:r>
              <a:rPr lang="ru-RU" dirty="0" smtClean="0"/>
              <a:t> </a:t>
            </a:r>
            <a:r>
              <a:rPr lang="ru-RU" dirty="0"/>
              <a:t>общество защиты прав потребителей; </a:t>
            </a:r>
          </a:p>
          <a:p>
            <a:r>
              <a:rPr lang="ru-RU" dirty="0" smtClean="0"/>
              <a:t> </a:t>
            </a:r>
            <a:r>
              <a:rPr lang="ru-RU" dirty="0"/>
              <a:t>французское общество; </a:t>
            </a:r>
          </a:p>
          <a:p>
            <a:r>
              <a:rPr lang="ru-RU" dirty="0" smtClean="0"/>
              <a:t> </a:t>
            </a:r>
            <a:r>
              <a:rPr lang="ru-RU" dirty="0"/>
              <a:t>все способы взаимодействия людей друг с другом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47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Что такое социальный институт?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628800"/>
            <a:ext cx="8712968" cy="49434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Социальный институт — это исторически сложившаяся, устойчивая форма организации совместной деятельности людей, реализующих определенные функции в обществе, главная из которых — удовлетворение социальных потребностей.</a:t>
            </a:r>
            <a:endParaRPr lang="ru-RU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3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Bookman Old Style" pitchFamily="18" charset="0"/>
              </a:rPr>
              <a:t>Цель и функции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628800"/>
            <a:ext cx="8640960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Bookman Old Style" pitchFamily="18" charset="0"/>
              </a:rPr>
              <a:t>Основная цель социальных институтов — достижение стабильности в ходе развития общества.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43808" y="3284984"/>
            <a:ext cx="345638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Bookman Old Style" pitchFamily="18" charset="0"/>
              </a:rPr>
              <a:t>ФУНКЦИИ</a:t>
            </a:r>
            <a:endParaRPr lang="ru-RU" sz="2200" dirty="0"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4221088"/>
            <a:ext cx="7488832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dirty="0" smtClean="0">
                <a:latin typeface="Bookman Old Style" pitchFamily="18" charset="0"/>
              </a:rPr>
              <a:t>регуляция социальных процессов (в ходе которых обычно эти потребности удовлетворяются).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28353" y="5445224"/>
            <a:ext cx="746441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dirty="0" smtClean="0">
                <a:latin typeface="Bookman Old Style" pitchFamily="18" charset="0"/>
              </a:rPr>
              <a:t>удовлетворение потребностей общества;</a:t>
            </a:r>
          </a:p>
        </p:txBody>
      </p:sp>
      <p:sp>
        <p:nvSpPr>
          <p:cNvPr id="10" name="5-конечная звезда 9"/>
          <p:cNvSpPr/>
          <p:nvPr/>
        </p:nvSpPr>
        <p:spPr>
          <a:xfrm>
            <a:off x="107504" y="4221088"/>
            <a:ext cx="1004825" cy="792088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07504" y="5445224"/>
            <a:ext cx="1004825" cy="792088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43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Структура социального института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79512" y="1700808"/>
            <a:ext cx="8784976" cy="792088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>социальные группы и социальные организации, призванные удовлетворять потребности групп, личности;</a:t>
            </a: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79512" y="2780928"/>
            <a:ext cx="8784976" cy="936104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>совокупность норм, социальных ценностей и образцов поведения, которые обеспечивают удовлетворение потребностей;</a:t>
            </a: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04245" y="3933056"/>
            <a:ext cx="8784976" cy="792088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>система символов, регулирующих отношения в экономической сфере деятельности (торговая марка, флаг, бренд и т.д.);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04245" y="4941168"/>
            <a:ext cx="8784976" cy="792088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>идеологические обоснования деятельности социального института;</a:t>
            </a: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36356" y="5949280"/>
            <a:ext cx="8784976" cy="792088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>социальные ресурсы, используемые в деятельности института.</a:t>
            </a:r>
          </a:p>
        </p:txBody>
      </p:sp>
    </p:spTree>
    <p:extLst>
      <p:ext uri="{BB962C8B-B14F-4D97-AF65-F5344CB8AC3E}">
        <p14:creationId xmlns="" xmlns:p14="http://schemas.microsoft.com/office/powerpoint/2010/main" val="40379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100" dirty="0"/>
              <a:t>В соответствии со сферами общественной жизни можно выделить четыре основные группы институтов</a:t>
            </a:r>
            <a:r>
              <a:rPr lang="ru-RU" sz="3100" dirty="0" smtClean="0"/>
              <a:t>: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628800"/>
            <a:ext cx="849694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экономические институты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разделение труда, собственность, рынок, торговля, заработная плата, банковская система, биржа, менеджмент, маркетинг и т.д.;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996952"/>
            <a:ext cx="8496944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политические институты</a:t>
            </a:r>
            <a:endParaRPr lang="ru-RU" sz="2000" dirty="0">
              <a:latin typeface="Bookman Old Style" pitchFamily="18" charset="0"/>
            </a:endParaRP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государство, армия, милиция, полиция, парламентаризм, президентство, монархия, суд, партии, гражданское общество;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4197036"/>
            <a:ext cx="8496944" cy="11761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институты стратификации и родства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класс, сословие, каста, половая дискриминация, расовая сегрегация, дворянство, социальное обеспечение, семья, брак, отцовство, материнство, усыновление, побратимство;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5544616"/>
            <a:ext cx="8496944" cy="1196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институты культуры</a:t>
            </a:r>
            <a:endParaRPr lang="ru-RU" sz="2000" dirty="0">
              <a:latin typeface="Bookman Old Style" pitchFamily="18" charset="0"/>
            </a:endParaRP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школа, высшая школа, среднее профессиональное образование, театры, музеи, клубы, библиотеки, церковь, монашество, исповедь.</a:t>
            </a:r>
          </a:p>
        </p:txBody>
      </p:sp>
    </p:spTree>
    <p:extLst>
      <p:ext uri="{BB962C8B-B14F-4D97-AF65-F5344CB8AC3E}">
        <p14:creationId xmlns="" xmlns:p14="http://schemas.microsoft.com/office/powerpoint/2010/main" val="39043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социальные ин</a:t>
            </a:r>
            <a:r>
              <a:rPr lang="en-US" dirty="0" smtClean="0"/>
              <a:t>c</a:t>
            </a:r>
            <a:r>
              <a:rPr lang="ru-RU" dirty="0" err="1" smtClean="0"/>
              <a:t>титуты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700808"/>
            <a:ext cx="8496944" cy="7920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Bookman Old Style" pitchFamily="18" charset="0"/>
              </a:rPr>
              <a:t>К основным социальным институтам традиционно относят </a:t>
            </a: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5112060" y="3212976"/>
            <a:ext cx="2952328" cy="792088"/>
          </a:xfrm>
          <a:prstGeom prst="snip1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Bookman Old Style" pitchFamily="18" charset="0"/>
              </a:rPr>
              <a:t>семью</a:t>
            </a:r>
          </a:p>
          <a:p>
            <a:pPr algn="ctr"/>
            <a:endParaRPr lang="ru-RU" sz="2200" dirty="0">
              <a:latin typeface="Bookman Old Style" pitchFamily="18" charset="0"/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395536" y="5351276"/>
            <a:ext cx="2952328" cy="792088"/>
          </a:xfrm>
          <a:prstGeom prst="snip1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Bookman Old Style" pitchFamily="18" charset="0"/>
              </a:rPr>
              <a:t>право</a:t>
            </a:r>
          </a:p>
          <a:p>
            <a:pPr algn="ctr"/>
            <a:endParaRPr lang="ru-RU" sz="2200" dirty="0">
              <a:latin typeface="Bookman Old Style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467544" y="2816932"/>
            <a:ext cx="2952328" cy="792088"/>
          </a:xfrm>
          <a:prstGeom prst="snip1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Bookman Old Style" pitchFamily="18" charset="0"/>
              </a:rPr>
              <a:t>церковь</a:t>
            </a:r>
          </a:p>
          <a:p>
            <a:pPr algn="ctr"/>
            <a:endParaRPr lang="ru-RU" sz="2200" dirty="0">
              <a:latin typeface="Bookman Old Style" pitchFamily="18" charset="0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4283968" y="5661248"/>
            <a:ext cx="2952328" cy="792088"/>
          </a:xfrm>
          <a:prstGeom prst="snip1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Bookman Old Style" pitchFamily="18" charset="0"/>
              </a:rPr>
              <a:t>науку</a:t>
            </a:r>
          </a:p>
          <a:p>
            <a:pPr algn="ctr"/>
            <a:endParaRPr lang="ru-RU" sz="2200" dirty="0">
              <a:latin typeface="Bookman Old Style" pitchFamily="18" charset="0"/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5783680" y="4545124"/>
            <a:ext cx="2952328" cy="792088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Bookman Old Style" pitchFamily="18" charset="0"/>
              </a:rPr>
              <a:t>государство </a:t>
            </a:r>
          </a:p>
          <a:p>
            <a:pPr algn="ctr"/>
            <a:endParaRPr lang="ru-RU" sz="2200" dirty="0">
              <a:latin typeface="Bookman Old Style" pitchFamily="18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1655676" y="4149080"/>
            <a:ext cx="2952328" cy="792088"/>
          </a:xfrm>
          <a:prstGeom prst="snip1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Bookman Old Style" pitchFamily="18" charset="0"/>
              </a:rPr>
              <a:t>образование</a:t>
            </a:r>
            <a:endParaRPr lang="ru-RU" sz="2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78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Ниже приведён перечень терминов. Все они, за исключением двух, относятся к понятию «социальный институт».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1) семья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2) бизнес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3) наука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4) акция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5) налоги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6) право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 </a:t>
            </a:r>
          </a:p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Найдите два термина, относящиеся к другому понятию, и запишите цифры, под которыми они указаны.</a:t>
            </a:r>
          </a:p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ru-RU" dirty="0" smtClean="0"/>
              <a:t>Решите</a:t>
            </a:r>
            <a:endParaRPr lang="ru-RU" dirty="0"/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48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Ниже приведён перечень терминов. Все они, за исключением двух, относятся к понятию «социальный институт».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1) семья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2) бизнес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3) наука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4) акция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5) налоги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6) право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 </a:t>
            </a:r>
          </a:p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Найдите два термина, относящиеся к другому понятию, и запишите цифры, под которыми они указаны.</a:t>
            </a:r>
          </a:p>
          <a:p>
            <a:pPr>
              <a:buNone/>
            </a:pPr>
            <a:r>
              <a:rPr lang="en-US" dirty="0" smtClean="0">
                <a:latin typeface="Bookman Old Style" pitchFamily="18" charset="0"/>
              </a:rPr>
              <a:t> </a:t>
            </a: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dirty="0" smtClean="0">
                <a:latin typeface="Bookman Old Style" pitchFamily="18" charset="0"/>
              </a:rPr>
              <a:t>45</a:t>
            </a:r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ru-RU" dirty="0" smtClean="0"/>
              <a:t>Решите</a:t>
            </a:r>
            <a:endParaRPr lang="ru-RU" dirty="0"/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27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Семья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628800"/>
            <a:ext cx="8424936" cy="15121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latin typeface="Bookman Old Style" pitchFamily="18" charset="0"/>
                <a:hlinkClick r:id="rId2" tooltip="Семья"/>
              </a:rPr>
              <a:t>Семья</a:t>
            </a:r>
            <a:r>
              <a:rPr lang="ru-RU" sz="2200" b="1" dirty="0" smtClean="0">
                <a:latin typeface="Bookman Old Style" pitchFamily="18" charset="0"/>
              </a:rPr>
              <a:t> -</a:t>
            </a:r>
            <a:r>
              <a:rPr lang="ru-RU" sz="2200" dirty="0" smtClean="0">
                <a:latin typeface="Bookman Old Style" pitchFamily="18" charset="0"/>
              </a:rPr>
              <a:t> важнейший социальный институт родства, связывающий индивидов общностью быта и взаимной моральной ответственностью.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356992"/>
            <a:ext cx="3024336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ФУНКЦИИ</a:t>
            </a:r>
            <a:endParaRPr lang="ru-RU" dirty="0"/>
          </a:p>
        </p:txBody>
      </p:sp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216024" y="4140460"/>
            <a:ext cx="4248472" cy="936104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экономическая 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(ведение хозяйства)</a:t>
            </a:r>
          </a:p>
        </p:txBody>
      </p:sp>
      <p:sp>
        <p:nvSpPr>
          <p:cNvPr id="8" name="Прямоугольник с одним вырезанным скругленным углом 7"/>
          <p:cNvSpPr/>
          <p:nvPr/>
        </p:nvSpPr>
        <p:spPr>
          <a:xfrm>
            <a:off x="4608512" y="4140460"/>
            <a:ext cx="4248472" cy="936104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репродуктивная 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(рождение детей) </a:t>
            </a:r>
          </a:p>
        </p:txBody>
      </p:sp>
      <p:sp>
        <p:nvSpPr>
          <p:cNvPr id="9" name="Прямоугольник с одним вырезанным скругленным углом 8"/>
          <p:cNvSpPr/>
          <p:nvPr/>
        </p:nvSpPr>
        <p:spPr>
          <a:xfrm>
            <a:off x="251520" y="5301208"/>
            <a:ext cx="8640960" cy="936104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воспитательная (передача ценностей, норм, образцов)</a:t>
            </a:r>
          </a:p>
        </p:txBody>
      </p:sp>
    </p:spTree>
    <p:extLst>
      <p:ext uri="{BB962C8B-B14F-4D97-AF65-F5344CB8AC3E}">
        <p14:creationId xmlns="" xmlns:p14="http://schemas.microsoft.com/office/powerpoint/2010/main" val="7868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Государство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484784"/>
            <a:ext cx="8280920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latin typeface="Bookman Old Style" pitchFamily="18" charset="0"/>
                <a:hlinkClick r:id="rId2" tooltip="Государство"/>
              </a:rPr>
              <a:t>Государство</a:t>
            </a:r>
            <a:r>
              <a:rPr lang="ru-RU" sz="2200" dirty="0" smtClean="0">
                <a:latin typeface="Bookman Old Style" pitchFamily="18" charset="0"/>
              </a:rPr>
              <a:t> — основной политический институт, осуществляющий управление обществом и обеспечивающий его безопасность.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852936"/>
            <a:ext cx="3024336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ФУНКЦИИ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3571876"/>
            <a:ext cx="3024336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Внешние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571876"/>
            <a:ext cx="3024336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Внутренние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4630" y="4293096"/>
            <a:ext cx="3961866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обороны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6056" y="5569857"/>
            <a:ext cx="3961866" cy="11715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международного сотрудничества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496" y="4293096"/>
            <a:ext cx="4657925" cy="5234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хозяйственная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496" y="4921785"/>
            <a:ext cx="4657925" cy="5234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стабилизационная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496" y="5569857"/>
            <a:ext cx="4657925" cy="5234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координационная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496" y="6217929"/>
            <a:ext cx="4657925" cy="5234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обеспечения защиты населения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6550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556792"/>
            <a:ext cx="8640960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latin typeface="Bookman Old Style" pitchFamily="18" charset="0"/>
                <a:hlinkClick r:id="rId2" tooltip="Образование"/>
              </a:rPr>
              <a:t>Образование</a:t>
            </a:r>
            <a:r>
              <a:rPr lang="ru-RU" sz="2200" dirty="0" smtClean="0">
                <a:latin typeface="Bookman Old Style" pitchFamily="18" charset="0"/>
              </a:rPr>
              <a:t> — социальный институт культуры, обеспечивающий воспроизводство и развитие общества путем организованной передачи социального опыта в виде знаний, умений, навыков.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212976"/>
            <a:ext cx="3024336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ФУНКЦИИ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773" y="3981344"/>
            <a:ext cx="4283968" cy="10318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адаптационную</a:t>
            </a:r>
            <a:r>
              <a:rPr lang="ru-RU" sz="2000" dirty="0" smtClean="0">
                <a:latin typeface="Bookman Old Style" pitchFamily="18" charset="0"/>
              </a:rPr>
              <a:t>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(подготовку к жизни и труду в обществе)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774" y="5157192"/>
            <a:ext cx="4283968" cy="10318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Профессиональную</a:t>
            </a:r>
            <a:endParaRPr lang="ru-RU" sz="2000" dirty="0">
              <a:latin typeface="Bookman Old Style" pitchFamily="18" charset="0"/>
            </a:endParaRP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(обучение специалистов)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1680" y="6297460"/>
            <a:ext cx="5832648" cy="5159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Гражданскую</a:t>
            </a:r>
            <a:r>
              <a:rPr lang="ru-RU" sz="2000" dirty="0" smtClean="0">
                <a:latin typeface="Bookman Old Style" pitchFamily="18" charset="0"/>
              </a:rPr>
              <a:t> - (подготовку- гражданина)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3981344"/>
            <a:ext cx="4283968" cy="10318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обще культурную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(приобщение к культурным ценностям)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024" y="5157192"/>
            <a:ext cx="4283968" cy="10318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Гуманистическую</a:t>
            </a:r>
            <a:endParaRPr lang="ru-RU" sz="2000" dirty="0">
              <a:latin typeface="Bookman Old Style" pitchFamily="18" charset="0"/>
            </a:endParaRP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(раскрытие личностного потенциала)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9430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Функции общества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832013992"/>
              </p:ext>
            </p:extLst>
          </p:nvPr>
        </p:nvGraphicFramePr>
        <p:xfrm>
          <a:off x="179512" y="1628800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9876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Церковь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556792"/>
            <a:ext cx="8928992" cy="13681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Bookman Old Style" pitchFamily="18" charset="0"/>
              </a:rPr>
              <a:t>Церковь - религиозный институт, сформированный на основе единого вероисповедания.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212976"/>
            <a:ext cx="3024336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ФУНКЦИИ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773" y="3933056"/>
            <a:ext cx="4405210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Мировоззренческую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(определяет взгляды на мир)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774" y="5445224"/>
            <a:ext cx="4405210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Общекультурную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(приобщает к культурным ценностям) </a:t>
            </a:r>
          </a:p>
          <a:p>
            <a:pPr algn="just"/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03294" y="3933056"/>
            <a:ext cx="4405210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latin typeface="Bookman Old Style" pitchFamily="18" charset="0"/>
              </a:rPr>
              <a:t>И</a:t>
            </a:r>
            <a:r>
              <a:rPr lang="ru-RU" sz="2000" b="1" dirty="0" smtClean="0">
                <a:latin typeface="Bookman Old Style" pitchFamily="18" charset="0"/>
              </a:rPr>
              <a:t>нтегрирующую</a:t>
            </a:r>
            <a:r>
              <a:rPr lang="ru-RU" sz="2000" dirty="0" smtClean="0">
                <a:latin typeface="Bookman Old Style" pitchFamily="18" charset="0"/>
              </a:rPr>
              <a:t>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(объединяет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верующих)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03294" y="5445224"/>
            <a:ext cx="4405210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Компенсаторную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(предлагает утешение и примирение)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6835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Наука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556792"/>
            <a:ext cx="8784976" cy="16561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latin typeface="Bookman Old Style" pitchFamily="18" charset="0"/>
                <a:hlinkClick r:id="rId2" tooltip="Наука"/>
              </a:rPr>
              <a:t>Наука</a:t>
            </a:r>
            <a:r>
              <a:rPr lang="ru-RU" sz="2200" dirty="0" smtClean="0">
                <a:latin typeface="Bookman Old Style" pitchFamily="18" charset="0"/>
              </a:rPr>
              <a:t> — особый социокультурный институт по производству объективных знаний. </a:t>
            </a:r>
          </a:p>
          <a:p>
            <a:pPr algn="just"/>
            <a:endParaRPr lang="ru-RU" sz="22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8386" y="2682140"/>
            <a:ext cx="3024336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ФУНКЦИИ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773" y="3356992"/>
            <a:ext cx="4405210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мировоззренческая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(определяет взгляды на мир)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774" y="4509120"/>
            <a:ext cx="440521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прогностическая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(выстраивает прогнозы)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03294" y="3356992"/>
            <a:ext cx="4405210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познавательная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(способствует познанию мира)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03294" y="4509120"/>
            <a:ext cx="440521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объяснительная </a:t>
            </a:r>
            <a:r>
              <a:rPr lang="ru-RU" sz="2000" dirty="0" smtClean="0">
                <a:latin typeface="Bookman Old Style" pitchFamily="18" charset="0"/>
              </a:rPr>
              <a:t>(интерпретирует знания)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496" y="5733256"/>
            <a:ext cx="440521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социальная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(изменяет общество)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6016" y="5733256"/>
            <a:ext cx="440521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производительная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(определяет процесс производства)</a:t>
            </a:r>
          </a:p>
        </p:txBody>
      </p:sp>
    </p:spTree>
    <p:extLst>
      <p:ext uri="{BB962C8B-B14F-4D97-AF65-F5344CB8AC3E}">
        <p14:creationId xmlns="" xmlns:p14="http://schemas.microsoft.com/office/powerpoint/2010/main" val="33558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628800"/>
            <a:ext cx="8784976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latin typeface="Bookman Old Style" pitchFamily="18" charset="0"/>
                <a:hlinkClick r:id="rId2" tooltip="Право"/>
              </a:rPr>
              <a:t>Право</a:t>
            </a:r>
            <a:r>
              <a:rPr lang="ru-RU" sz="2200" dirty="0" smtClean="0">
                <a:latin typeface="Bookman Old Style" pitchFamily="18" charset="0"/>
              </a:rPr>
              <a:t> — социальный институт, система общеобязательных норм и отношений, охраняемых государством.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8386" y="2996952"/>
            <a:ext cx="3024336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ФУНКЦИИ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2525" y="3861048"/>
            <a:ext cx="8769956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Регулятивная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(регулирует общественные отношения)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5" y="5301208"/>
            <a:ext cx="8769956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Охранительная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(охраняет те отношения, которые полезны для общества в целом)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060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ookman Old Style" pitchFamily="18" charset="0"/>
              </a:rPr>
              <a:t>Деятельность социального института определяется</a:t>
            </a:r>
            <a:r>
              <a:rPr lang="ru-RU" dirty="0" smtClean="0">
                <a:latin typeface="Bookman Old Style" pitchFamily="18" charset="0"/>
              </a:rPr>
              <a:t>: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628800"/>
            <a:ext cx="8640960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latin typeface="Bookman Old Style" pitchFamily="18" charset="0"/>
              </a:rPr>
              <a:t>во-первых, </a:t>
            </a:r>
            <a:r>
              <a:rPr lang="ru-RU" sz="2200" dirty="0" smtClean="0">
                <a:latin typeface="Bookman Old Style" pitchFamily="18" charset="0"/>
              </a:rPr>
              <a:t>набором специфических норм и предписаний, регулирующих соответствующие типы поведения;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3428999"/>
            <a:ext cx="8640960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latin typeface="Bookman Old Style" pitchFamily="18" charset="0"/>
              </a:rPr>
              <a:t>во-вторых, </a:t>
            </a:r>
            <a:r>
              <a:rPr lang="ru-RU" sz="2200" dirty="0" smtClean="0">
                <a:latin typeface="Bookman Old Style" pitchFamily="18" charset="0"/>
              </a:rPr>
              <a:t>интеграцией социального института в социально-политическую, идеологическую и ценностную структуры общества;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5157192"/>
            <a:ext cx="8640960" cy="1440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latin typeface="Bookman Old Style" pitchFamily="18" charset="0"/>
              </a:rPr>
              <a:t>в-третьих, </a:t>
            </a:r>
            <a:r>
              <a:rPr lang="ru-RU" sz="2200" dirty="0" smtClean="0">
                <a:latin typeface="Bookman Old Style" pitchFamily="18" charset="0"/>
              </a:rPr>
              <a:t>наличием материальных средств и условий, обеспечивающих успешное выполнение нормативных предписаний и осуществление социального контроля.</a:t>
            </a:r>
            <a:endParaRPr lang="ru-RU" sz="2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49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Общие функции</a:t>
            </a: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496" y="1556792"/>
            <a:ext cx="8964488" cy="1224136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Функция закрепления и воспроизводства</a:t>
            </a:r>
            <a:r>
              <a:rPr lang="ru-RU" sz="2000" dirty="0" smtClean="0">
                <a:latin typeface="Bookman Old Style" pitchFamily="18" charset="0"/>
              </a:rPr>
              <a:t> общественных отношений. Любой институт закрепляет, стандартизирует поведение членов общества за счет своих правил, норм поведения.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2008" y="5661248"/>
            <a:ext cx="8964488" cy="108012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latin typeface="Bookman Old Style" pitchFamily="18" charset="0"/>
              </a:rPr>
              <a:t>Транслирующая функция</a:t>
            </a:r>
            <a:r>
              <a:rPr lang="ru-RU" sz="2200" dirty="0" smtClean="0">
                <a:latin typeface="Bookman Old Style" pitchFamily="18" charset="0"/>
              </a:rPr>
              <a:t> (социализация). Ее содержанием является передача социального опыта, приобщение к ценностям, нормам, ролям данного общества.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2008" y="2996952"/>
            <a:ext cx="8964488" cy="108012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Интегративная функция</a:t>
            </a:r>
            <a:r>
              <a:rPr lang="ru-RU" sz="2000" dirty="0" smtClean="0">
                <a:latin typeface="Bookman Old Style" pitchFamily="18" charset="0"/>
              </a:rPr>
              <a:t> включает в себя процесс взаимозависимости и взаимоответственности членов социальных групп.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2008" y="4293096"/>
            <a:ext cx="8964488" cy="108012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Регулятивная функция</a:t>
            </a:r>
            <a:r>
              <a:rPr lang="ru-RU" sz="2000" dirty="0" smtClean="0">
                <a:latin typeface="Bookman Old Style" pitchFamily="18" charset="0"/>
              </a:rPr>
              <a:t> обеспечивает регулирование взаимоотношений между членами общества путем выработки шаблонов поведения, регламентации их действий.</a:t>
            </a:r>
          </a:p>
        </p:txBody>
      </p:sp>
    </p:spTree>
    <p:extLst>
      <p:ext uri="{BB962C8B-B14F-4D97-AF65-F5344CB8AC3E}">
        <p14:creationId xmlns="" xmlns:p14="http://schemas.microsoft.com/office/powerpoint/2010/main" val="21673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Отдельные функции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484784"/>
            <a:ext cx="9144000" cy="21602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latin typeface="Bookman Old Style" pitchFamily="18" charset="0"/>
              </a:rPr>
              <a:t>Социальный институт брака и семьи</a:t>
            </a:r>
            <a:r>
              <a:rPr lang="ru-RU" sz="2200" dirty="0" smtClean="0">
                <a:latin typeface="Bookman Old Style" pitchFamily="18" charset="0"/>
              </a:rPr>
              <a:t> реализует функцию воспроизводства членов общества совместно с соответствующими подразделениями государства и частными предприятиями (женские консультации, родильные дома, сеть детских медицинских учреждений, органы поддержки и укрепления семьи и др.).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789040"/>
            <a:ext cx="9144000" cy="18722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latin typeface="Bookman Old Style" pitchFamily="18" charset="0"/>
              </a:rPr>
              <a:t>Социальный институт здоровья</a:t>
            </a:r>
            <a:r>
              <a:rPr lang="ru-RU" sz="2200" dirty="0" smtClean="0">
                <a:latin typeface="Bookman Old Style" pitchFamily="18" charset="0"/>
              </a:rPr>
              <a:t> ответственен за поддержание здоровья населения (поликлиники, госпитали и другие лечебные учреждения, а также органы государства, организующие процесс поддержания и укрепления здоровья).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5733256"/>
            <a:ext cx="9144000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latin typeface="Bookman Old Style" pitchFamily="18" charset="0"/>
              </a:rPr>
              <a:t>Социальный институт производства</a:t>
            </a:r>
            <a:r>
              <a:rPr lang="ru-RU" sz="2200" dirty="0" smtClean="0">
                <a:latin typeface="Bookman Old Style" pitchFamily="18" charset="0"/>
              </a:rPr>
              <a:t> средств существования, выполняющий важнейшую созидательную функцию.</a:t>
            </a:r>
          </a:p>
        </p:txBody>
      </p:sp>
    </p:spTree>
    <p:extLst>
      <p:ext uri="{BB962C8B-B14F-4D97-AF65-F5344CB8AC3E}">
        <p14:creationId xmlns="" xmlns:p14="http://schemas.microsoft.com/office/powerpoint/2010/main" val="27569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Отдельные функции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628800"/>
            <a:ext cx="9144000" cy="9361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latin typeface="Bookman Old Style" pitchFamily="18" charset="0"/>
              </a:rPr>
              <a:t>Политические институты</a:t>
            </a:r>
            <a:r>
              <a:rPr lang="ru-RU" sz="2200" dirty="0" smtClean="0">
                <a:latin typeface="Bookman Old Style" pitchFamily="18" charset="0"/>
              </a:rPr>
              <a:t>, ведающие организацией политической жизни.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852936"/>
            <a:ext cx="9144000" cy="122413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latin typeface="Bookman Old Style" pitchFamily="18" charset="0"/>
              </a:rPr>
              <a:t>Социальный институт права</a:t>
            </a:r>
            <a:r>
              <a:rPr lang="ru-RU" sz="2200" dirty="0" smtClean="0">
                <a:latin typeface="Bookman Old Style" pitchFamily="18" charset="0"/>
              </a:rPr>
              <a:t>, выполняющий функцию разработки правовых документов и ведающий соблюдением законов и правовых норм.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365104"/>
            <a:ext cx="9144000" cy="13681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latin typeface="Bookman Old Style" pitchFamily="18" charset="0"/>
              </a:rPr>
              <a:t>Социальный институт образования</a:t>
            </a:r>
            <a:r>
              <a:rPr lang="ru-RU" sz="2200" dirty="0" smtClean="0">
                <a:latin typeface="Bookman Old Style" pitchFamily="18" charset="0"/>
              </a:rPr>
              <a:t> и норм с соответствующей функцией образования, социализации членов общества, приобщения к его ценностям, нормам, законам.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6021288"/>
            <a:ext cx="9144000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latin typeface="Bookman Old Style" pitchFamily="18" charset="0"/>
              </a:rPr>
              <a:t>Социальный институт религии</a:t>
            </a:r>
            <a:r>
              <a:rPr lang="ru-RU" sz="2200" dirty="0" smtClean="0">
                <a:latin typeface="Bookman Old Style" pitchFamily="18" charset="0"/>
              </a:rPr>
              <a:t>, помогающий людям в решении духовных проблем.</a:t>
            </a:r>
          </a:p>
        </p:txBody>
      </p:sp>
    </p:spTree>
    <p:extLst>
      <p:ext uri="{BB962C8B-B14F-4D97-AF65-F5344CB8AC3E}">
        <p14:creationId xmlns="" xmlns:p14="http://schemas.microsoft.com/office/powerpoint/2010/main" val="13570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1"/>
            <a:ext cx="9144000" cy="492919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Установите соответствие между потребностями общества и социальными институтами, которые эти потребности удовлетворяют: к каждой позиции, данной в первом столбце, подберите соответствующую позицию из второго столбца.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ПОТРЕБНОСТИ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A) потребность в первичной социализации подрастающего поколения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Б) потребность в безопасности и социальном порядке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B) потребность в обеспечении управления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Г) потребность в координировании общественных процессов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Д) потребность в воспроизводстве населения</a:t>
            </a:r>
          </a:p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СОЦИАЛЬНЫЕ ИНСТИТУТЫ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1) институт семьи и брака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2) институт государства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Запишите в таблицу выбранные цифры под соответствующими буквами.</a:t>
            </a:r>
          </a:p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А		Б	В	Г	Д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ru-RU" dirty="0" smtClean="0"/>
              <a:t>Решите</a:t>
            </a:r>
            <a:endParaRPr lang="ru-RU" dirty="0"/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36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1"/>
            <a:ext cx="9144000" cy="492919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Установите соответствие между потребностями общества и социальными институтами, которые эти потребности удовлетворяют: к каждой позиции, данной в первом столбце, подберите соответствующую позицию из второго столбца.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ПОТРЕБНОСТИ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A) потребность в первичной социализации подрастающего поколения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Б) потребность в безопасности и социальном порядке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B) потребность в обеспечении управления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Г) потребность в координировании общественных процессов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Д) потребность в воспроизводстве населения</a:t>
            </a:r>
          </a:p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СОЦИАЛЬНЫЕ ИНСТИТУТЫ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1) институт семьи и брака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2) институт государства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Запишите в таблицу выбранные цифры под соответствующими буквами.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А		Б	В	Г	Д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Ответ:12221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ru-RU" dirty="0" smtClean="0"/>
              <a:t>Решите</a:t>
            </a:r>
            <a:endParaRPr lang="ru-RU" dirty="0"/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793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Вам поручено подготовить развернутый ответ по теме </a:t>
            </a:r>
            <a:r>
              <a:rPr lang="ru-RU" b="1" dirty="0" smtClean="0">
                <a:latin typeface="Bookman Old Style" pitchFamily="18" charset="0"/>
              </a:rPr>
              <a:t>«Социальные институты»</a:t>
            </a:r>
            <a:r>
              <a:rPr lang="ru-RU" dirty="0" smtClean="0">
                <a:latin typeface="Bookman Old Style" pitchFamily="18" charset="0"/>
              </a:rPr>
              <a:t>. </a:t>
            </a:r>
          </a:p>
          <a:p>
            <a:pPr algn="ctr"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Bookman Old Style" pitchFamily="18" charset="0"/>
              </a:rPr>
              <a:t>Составьте план, в соответствии с которым вы будете освещать эту тему. План должен содержать не менее трех пунктов, из которых два или более детализированы в подпунктах.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Решите: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86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Общественные отношения - это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556792"/>
            <a:ext cx="8568952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ookman Old Style" pitchFamily="18" charset="0"/>
              </a:rPr>
              <a:t>Общественные отношения </a:t>
            </a:r>
            <a:r>
              <a:rPr lang="ru-RU" sz="2400" dirty="0">
                <a:latin typeface="Bookman Old Style" pitchFamily="18" charset="0"/>
              </a:rPr>
              <a:t>— это связи, которые возникают между людьми и социальными группами в процессе их деятельности.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852936"/>
            <a:ext cx="4104456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В широком смысле</a:t>
            </a:r>
            <a:endParaRPr lang="ru-RU" sz="2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2852936"/>
            <a:ext cx="4104456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В узком смысле</a:t>
            </a:r>
            <a:endParaRPr lang="ru-RU" sz="2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4869160"/>
            <a:ext cx="4104456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Материальные</a:t>
            </a:r>
            <a:endParaRPr lang="ru-RU" sz="2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8024" y="4869160"/>
            <a:ext cx="4104456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Духовные</a:t>
            </a:r>
            <a:endParaRPr lang="ru-RU" sz="2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323528" y="3429000"/>
          <a:ext cx="8568952" cy="13106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284476"/>
                <a:gridCol w="4284476"/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Bookman Old Style" pitchFamily="18" charset="0"/>
                        </a:rPr>
                        <a:t>Любые отношения между людьми, поскольку они складываются и реализуются в обществе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Bookman Old Style" pitchFamily="18" charset="0"/>
                        </a:rPr>
                        <a:t>Многообразные формы взаимодействия и взаимосвязи между большими группами людей, а также внутри них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323528" y="5517232"/>
          <a:ext cx="8568952" cy="10058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284476"/>
                <a:gridCol w="428447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Bookman Old Style" pitchFamily="18" charset="0"/>
                        </a:rPr>
                        <a:t>Возникают и складываются в ходе практической деятельности человека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Bookman Old Style" pitchFamily="18" charset="0"/>
                        </a:rPr>
                        <a:t>Формируются предварительно, проходя через сознание людей</a:t>
                      </a:r>
                    </a:p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8316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75191"/>
            <a:ext cx="8401080" cy="486851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1. Понятие социального института (социальный институт как постоянно повторяющиеся и воспроизводящиеся отношения).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2. Характеристики социального института:</a:t>
            </a:r>
          </a:p>
          <a:p>
            <a:r>
              <a:rPr lang="ru-RU" dirty="0" smtClean="0">
                <a:latin typeface="Bookman Old Style" pitchFamily="18" charset="0"/>
              </a:rPr>
              <a:t>а) возникает на основе совместной деятельности больших масс людей;</a:t>
            </a:r>
          </a:p>
          <a:p>
            <a:r>
              <a:rPr lang="ru-RU" dirty="0" smtClean="0">
                <a:latin typeface="Bookman Old Style" pitchFamily="18" charset="0"/>
              </a:rPr>
              <a:t>б) осуществляемая им деятельность направлена на удовлетворение фундаментальных потребностей общества;</a:t>
            </a:r>
          </a:p>
          <a:p>
            <a:r>
              <a:rPr lang="ru-RU" dirty="0" smtClean="0">
                <a:latin typeface="Bookman Old Style" pitchFamily="18" charset="0"/>
              </a:rPr>
              <a:t>в) осуществляемая им деятельность регулируется нормами, традициями, обычаями;</a:t>
            </a:r>
          </a:p>
          <a:p>
            <a:r>
              <a:rPr lang="ru-RU" dirty="0" smtClean="0">
                <a:latin typeface="Bookman Old Style" pitchFamily="18" charset="0"/>
              </a:rPr>
              <a:t>г) является устойчивой формой организации деятельности;</a:t>
            </a:r>
          </a:p>
          <a:p>
            <a:r>
              <a:rPr lang="ru-RU" dirty="0" err="1" smtClean="0">
                <a:latin typeface="Bookman Old Style" pitchFamily="18" charset="0"/>
              </a:rPr>
              <a:t>д</a:t>
            </a:r>
            <a:r>
              <a:rPr lang="ru-RU" dirty="0" smtClean="0">
                <a:latin typeface="Bookman Old Style" pitchFamily="18" charset="0"/>
              </a:rPr>
              <a:t>) складывается исторически.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3. Основные социальные институты:</a:t>
            </a:r>
          </a:p>
          <a:p>
            <a:r>
              <a:rPr lang="ru-RU" dirty="0" smtClean="0">
                <a:latin typeface="Bookman Old Style" pitchFamily="18" charset="0"/>
              </a:rPr>
              <a:t>а) институт семьи и брака;</a:t>
            </a:r>
          </a:p>
          <a:p>
            <a:r>
              <a:rPr lang="ru-RU" dirty="0" smtClean="0">
                <a:latin typeface="Bookman Old Style" pitchFamily="18" charset="0"/>
              </a:rPr>
              <a:t>б) политические институты (государство, партии и др.);</a:t>
            </a:r>
          </a:p>
          <a:p>
            <a:r>
              <a:rPr lang="ru-RU" dirty="0" smtClean="0">
                <a:latin typeface="Bookman Old Style" pitchFamily="18" charset="0"/>
              </a:rPr>
              <a:t>в) экономические институты (производство, обмен и др.);</a:t>
            </a:r>
          </a:p>
          <a:p>
            <a:r>
              <a:rPr lang="ru-RU" dirty="0" smtClean="0">
                <a:latin typeface="Bookman Old Style" pitchFamily="18" charset="0"/>
              </a:rPr>
              <a:t>г) институты науки, образования и культуры;</a:t>
            </a:r>
          </a:p>
          <a:p>
            <a:r>
              <a:rPr lang="ru-RU" dirty="0" err="1" smtClean="0">
                <a:latin typeface="Bookman Old Style" pitchFamily="18" charset="0"/>
              </a:rPr>
              <a:t>д</a:t>
            </a:r>
            <a:r>
              <a:rPr lang="ru-RU" dirty="0" smtClean="0">
                <a:latin typeface="Bookman Old Style" pitchFamily="18" charset="0"/>
              </a:rPr>
              <a:t>) институт религии.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4. Значение социальных институтов (стабилизируют социальные отношения, вносят согласованность в действия членов общества).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Решите: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36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80252A-41E8-4106-9A2B-BF8CE30AAC34}" type="slidenum">
              <a:rPr lang="ru-RU"/>
              <a:pPr eaLnBrk="1" hangingPunct="1"/>
              <a:t>7</a:t>
            </a:fld>
            <a:endParaRPr lang="ru-RU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Признаки общества как системы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924672" y="1667967"/>
            <a:ext cx="3743672" cy="896937"/>
          </a:xfrm>
          <a:prstGeom prst="cloudCallout">
            <a:avLst>
              <a:gd name="adj1" fmla="val -73921"/>
              <a:gd name="adj2" fmla="val 3938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latin typeface="Bookman Old Style" pitchFamily="18" charset="0"/>
              </a:rPr>
              <a:t>взаимосвязанные элементы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039542" y="3828777"/>
            <a:ext cx="3340770" cy="968375"/>
          </a:xfrm>
          <a:prstGeom prst="cloudCallout">
            <a:avLst>
              <a:gd name="adj1" fmla="val -76912"/>
              <a:gd name="adj2" fmla="val 6409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latin typeface="Bookman Old Style" pitchFamily="18" charset="0"/>
              </a:rPr>
              <a:t>постоянные изменения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924771" y="2708970"/>
            <a:ext cx="3311525" cy="1008062"/>
          </a:xfrm>
          <a:prstGeom prst="cloudCallout">
            <a:avLst>
              <a:gd name="adj1" fmla="val -68458"/>
              <a:gd name="adj2" fmla="val 4732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latin typeface="Bookman Old Style" pitchFamily="18" charset="0"/>
              </a:rPr>
              <a:t>стремление к самосохранению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4068142" y="5228232"/>
            <a:ext cx="4032250" cy="1081088"/>
          </a:xfrm>
          <a:prstGeom prst="cloudCallout">
            <a:avLst>
              <a:gd name="adj1" fmla="val -66023"/>
              <a:gd name="adj2" fmla="val 2914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latin typeface="Bookman Old Style" pitchFamily="18" charset="0"/>
              </a:rPr>
              <a:t>новые элементы появляются, старые исчезают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3348038" y="0"/>
            <a:ext cx="4968875" cy="620713"/>
          </a:xfrm>
          <a:prstGeom prst="wedgeEllipseCallout">
            <a:avLst>
              <a:gd name="adj1" fmla="val 37667"/>
              <a:gd name="adj2" fmla="val 72505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latin typeface="Bookman Old Style" pitchFamily="18" charset="0"/>
              </a:rPr>
              <a:t>Целое, составленное из частей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496" y="2132856"/>
            <a:ext cx="2952328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Целостность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496" y="4581128"/>
            <a:ext cx="2952328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Способность к 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саморазвитию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496" y="3356992"/>
            <a:ext cx="2952328" cy="9361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Устойчивость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496" y="5805264"/>
            <a:ext cx="2952328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Открытость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342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229600" cy="9555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Что такое сфера жизни общества?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2636912"/>
            <a:ext cx="590465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Определенная </a:t>
            </a:r>
            <a:r>
              <a:rPr lang="ru-RU" sz="2000" dirty="0">
                <a:latin typeface="Bookman Old Style" pitchFamily="18" charset="0"/>
              </a:rPr>
              <a:t>совокупность устойчивых отношений между социальными субъектами.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55776" y="1556792"/>
            <a:ext cx="3960440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Сфера жизни общества</a:t>
            </a:r>
            <a:endParaRPr lang="ru-RU" sz="2400" dirty="0">
              <a:latin typeface="Bookman Old Style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7751697"/>
              </p:ext>
            </p:extLst>
          </p:nvPr>
        </p:nvGraphicFramePr>
        <p:xfrm>
          <a:off x="0" y="4149080"/>
          <a:ext cx="9144000" cy="39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11760"/>
                <a:gridCol w="216024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Экономическая</a:t>
                      </a:r>
                      <a:endParaRPr lang="ru-RU" sz="20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Социальная</a:t>
                      </a:r>
                      <a:endParaRPr lang="ru-RU" sz="20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Политическая</a:t>
                      </a:r>
                      <a:endParaRPr lang="ru-RU" sz="20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Духовная</a:t>
                      </a:r>
                      <a:endParaRPr lang="ru-RU" sz="20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трелка вниз 11"/>
          <p:cNvSpPr/>
          <p:nvPr/>
        </p:nvSpPr>
        <p:spPr>
          <a:xfrm>
            <a:off x="4355976" y="2348880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971600" y="3789040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7884368" y="3789040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5580112" y="3789040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3347864" y="3789040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4653136"/>
            <a:ext cx="2411760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ПРОИЗВОДСТВО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5445224"/>
            <a:ext cx="2411760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РАСПРЕДЕЛЕНИЕ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-11993" y="6237312"/>
            <a:ext cx="2411760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ПОТРЕБЛЕНИЕ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19772" y="4653136"/>
            <a:ext cx="2016224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ЭТНИЧЕСКИЕ ОБЩНОСТИ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9772" y="5445224"/>
            <a:ext cx="2052228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КЛАССЫ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9772" y="6237312"/>
            <a:ext cx="2052228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СОЦИАЛЬНЫЕ СЛОИ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6016" y="5445224"/>
            <a:ext cx="2232248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ПОЛИТИЧЕСКИЕ ПАРТИИ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44008" y="4653136"/>
            <a:ext cx="2304256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ГОСУДАРСТВО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16016" y="6237312"/>
            <a:ext cx="2232248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ПОЛИТИЧЕСКИЕ ДВИЖЕНИЯ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092280" y="4653136"/>
            <a:ext cx="1944216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РЕЛИГИЯ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92280" y="5445224"/>
            <a:ext cx="1944216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ИСКУССТВО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92280" y="6237312"/>
            <a:ext cx="1944216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МОРАЛЬ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8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lvl="0" indent="0" algn="ctr">
              <a:buNone/>
            </a:pPr>
            <a:r>
              <a:rPr lang="ru-RU" dirty="0"/>
              <a:t>Выберите верные суждения об обществе и его типах и запишите цифры, под которыми они указаны.</a:t>
            </a:r>
          </a:p>
          <a:p>
            <a:pPr marL="118872" indent="0">
              <a:buNone/>
            </a:pPr>
            <a:r>
              <a:rPr lang="ru-RU" dirty="0"/>
              <a:t> </a:t>
            </a:r>
          </a:p>
          <a:p>
            <a:pPr marL="118872" indent="0">
              <a:buNone/>
            </a:pPr>
            <a:r>
              <a:rPr lang="ru-RU" dirty="0"/>
              <a:t>1) Общество — это совокупность всех форм объединения и способов взаимодействия людей, в которых выражается их взаимозависимость.</a:t>
            </a:r>
          </a:p>
          <a:p>
            <a:pPr marL="118872" indent="0">
              <a:buNone/>
            </a:pPr>
            <a:r>
              <a:rPr lang="ru-RU" dirty="0"/>
              <a:t>2) Основной фактор производства индустриального общества — земля.</a:t>
            </a:r>
          </a:p>
          <a:p>
            <a:pPr marL="118872" indent="0">
              <a:buNone/>
            </a:pPr>
            <a:r>
              <a:rPr lang="ru-RU" dirty="0"/>
              <a:t>3) B узком смысле под обществом понимают определённый этап исторического развития.</a:t>
            </a:r>
          </a:p>
          <a:p>
            <a:pPr marL="118872" indent="0">
              <a:buNone/>
            </a:pPr>
            <a:r>
              <a:rPr lang="ru-RU" dirty="0"/>
              <a:t>4) В обществе традиционного типа экономика носит аграрно-сырьевой характер, господствует натуральное хозяйство, преобладают экстенсивная технология и ручной труд.</a:t>
            </a:r>
          </a:p>
          <a:p>
            <a:pPr marL="118872" indent="0">
              <a:buNone/>
            </a:pPr>
            <a:r>
              <a:rPr lang="ru-RU" dirty="0"/>
              <a:t>5) Общество представляет собой закрытую систему, не взаимодействующую с внешней средой.</a:t>
            </a:r>
          </a:p>
          <a:p>
            <a:pPr marL="118872" indent="0">
              <a:buNone/>
            </a:pPr>
            <a:r>
              <a:rPr lang="ru-RU" dirty="0"/>
              <a:t>Ответ: 134</a:t>
            </a:r>
          </a:p>
          <a:p>
            <a:pPr marL="11887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815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икторина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2473</Words>
  <Application>Microsoft Office PowerPoint</Application>
  <PresentationFormat>Экран (4:3)</PresentationFormat>
  <Paragraphs>540</Paragraphs>
  <Slides>60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60</vt:i4>
      </vt:variant>
    </vt:vector>
  </HeadingPairs>
  <TitlesOfParts>
    <vt:vector size="62" baseType="lpstr">
      <vt:lpstr>Викторина</vt:lpstr>
      <vt:lpstr>Модульная</vt:lpstr>
      <vt:lpstr>Общество: строение и развитие</vt:lpstr>
      <vt:lpstr>Общество в широком смысле включает в себя:</vt:lpstr>
      <vt:lpstr>Общество в узком смысле включает в себя:</vt:lpstr>
      <vt:lpstr>Определите, к какой группе будут относиться придуманные тобой примеры и те, что даны ниже?</vt:lpstr>
      <vt:lpstr>Функции общества</vt:lpstr>
      <vt:lpstr>Общественные отношения - это</vt:lpstr>
      <vt:lpstr>Признаки общества как системы</vt:lpstr>
      <vt:lpstr>Что такое сфера жизни общества?</vt:lpstr>
      <vt:lpstr>Решите:</vt:lpstr>
      <vt:lpstr>Решите:</vt:lpstr>
      <vt:lpstr>Решите:</vt:lpstr>
      <vt:lpstr>Решите:</vt:lpstr>
      <vt:lpstr>Слайд 13</vt:lpstr>
      <vt:lpstr>Что такое природа?</vt:lpstr>
      <vt:lpstr>Что такое общество?</vt:lpstr>
      <vt:lpstr>Взаимодействие общества и природы</vt:lpstr>
      <vt:lpstr>Взаимодействие общества и природы</vt:lpstr>
      <vt:lpstr>Воздействие (влияние) природы на общество:</vt:lpstr>
      <vt:lpstr>Воздействие общества на природу:</vt:lpstr>
      <vt:lpstr>Слайд 20</vt:lpstr>
      <vt:lpstr>Общественный прогресс</vt:lpstr>
      <vt:lpstr>Периоды общественного прогресса</vt:lpstr>
      <vt:lpstr>Направления развития общества</vt:lpstr>
      <vt:lpstr>Критерии прогресса</vt:lpstr>
      <vt:lpstr>Характер общественного развития:</vt:lpstr>
      <vt:lpstr>Общество находится в непрерывном развитии</vt:lpstr>
      <vt:lpstr>Слайд 27</vt:lpstr>
      <vt:lpstr>Периоды исторического развития общества</vt:lpstr>
      <vt:lpstr>Традиционное общество</vt:lpstr>
      <vt:lpstr>Индустриальное общество</vt:lpstr>
      <vt:lpstr>Постиндустриальное общество</vt:lpstr>
      <vt:lpstr>Решите:</vt:lpstr>
      <vt:lpstr>Решите:</vt:lpstr>
      <vt:lpstr>Решите:</vt:lpstr>
      <vt:lpstr>Решите:</vt:lpstr>
      <vt:lpstr>Решите:</vt:lpstr>
      <vt:lpstr>Решите:</vt:lpstr>
      <vt:lpstr>Решите:</vt:lpstr>
      <vt:lpstr>Решите:</vt:lpstr>
      <vt:lpstr>Что такое социальный институт?</vt:lpstr>
      <vt:lpstr>Цель и функции</vt:lpstr>
      <vt:lpstr>Структура социального института</vt:lpstr>
      <vt:lpstr>В соответствии со сферами общественной жизни можно выделить четыре основные группы институтов:</vt:lpstr>
      <vt:lpstr>Основные социальные инcтитуты</vt:lpstr>
      <vt:lpstr>Решите</vt:lpstr>
      <vt:lpstr>Решите</vt:lpstr>
      <vt:lpstr>Семья</vt:lpstr>
      <vt:lpstr>Государство</vt:lpstr>
      <vt:lpstr>Образование</vt:lpstr>
      <vt:lpstr>Церковь</vt:lpstr>
      <vt:lpstr>Наука</vt:lpstr>
      <vt:lpstr>Право</vt:lpstr>
      <vt:lpstr>Деятельность социального института определяется:</vt:lpstr>
      <vt:lpstr>Общие функции</vt:lpstr>
      <vt:lpstr>Отдельные функции</vt:lpstr>
      <vt:lpstr>Отдельные функции</vt:lpstr>
      <vt:lpstr>Решите</vt:lpstr>
      <vt:lpstr>Решите</vt:lpstr>
      <vt:lpstr>Решите:</vt:lpstr>
      <vt:lpstr>Решите: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2015-02-07T18:18:51Z</dcterms:created>
  <dcterms:modified xsi:type="dcterms:W3CDTF">2002-01-04T22:16:46Z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