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8" r:id="rId2"/>
  </p:sldMasterIdLst>
  <p:notesMasterIdLst>
    <p:notesMasterId r:id="rId27"/>
  </p:notesMasterIdLst>
  <p:handoutMasterIdLst>
    <p:handoutMasterId r:id="rId28"/>
  </p:handoutMasterIdLst>
  <p:sldIdLst>
    <p:sldId id="329" r:id="rId3"/>
    <p:sldId id="330" r:id="rId4"/>
    <p:sldId id="446" r:id="rId5"/>
    <p:sldId id="447" r:id="rId6"/>
    <p:sldId id="331" r:id="rId7"/>
    <p:sldId id="436" r:id="rId8"/>
    <p:sldId id="437" r:id="rId9"/>
    <p:sldId id="438" r:id="rId10"/>
    <p:sldId id="441" r:id="rId11"/>
    <p:sldId id="346" r:id="rId12"/>
    <p:sldId id="347" r:id="rId13"/>
    <p:sldId id="442" r:id="rId14"/>
    <p:sldId id="352" r:id="rId15"/>
    <p:sldId id="353" r:id="rId16"/>
    <p:sldId id="443" r:id="rId17"/>
    <p:sldId id="444" r:id="rId18"/>
    <p:sldId id="354" r:id="rId19"/>
    <p:sldId id="445" r:id="rId20"/>
    <p:sldId id="358" r:id="rId21"/>
    <p:sldId id="448" r:id="rId22"/>
    <p:sldId id="449" r:id="rId23"/>
    <p:sldId id="450" r:id="rId24"/>
    <p:sldId id="451" r:id="rId25"/>
    <p:sldId id="367" r:id="rId26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86" d="100"/>
          <a:sy n="86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0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 lang="ru-RU"/>
              <a:pPr/>
              <a:t>23.05.2018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3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-konspekt.ru/561-sub-ekty-rynka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Рынок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это особая форма организации хозяйственной жизни общества, предполагающая взаимодействие 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экономических субъектов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хозяйственных единиц (производителей и потребителей).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Рынок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это совокупность всех взаимоотношений между производителями и потребителями товаров и услуг в сфере обмена и реализации товаров. Посредством товарного и денежного обращения рынок оказывает непосредственное влияние на общественное производство и экономику в целом.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18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/>
            <a:r>
              <a:rPr lang="ru-RU" b="1" dirty="0" smtClean="0"/>
              <a:t>Спрос </a:t>
            </a:r>
            <a:r>
              <a:rPr lang="ru-RU" dirty="0" smtClean="0"/>
              <a:t>— это желание и возможность потребителя приобрести товар или услугу по определенной цене и в определенное время. </a:t>
            </a:r>
          </a:p>
          <a:p>
            <a:pPr algn="just" fontAlgn="base"/>
            <a:r>
              <a:rPr lang="ru-RU" b="1" dirty="0" smtClean="0"/>
              <a:t>Закон спроса </a:t>
            </a:r>
            <a:r>
              <a:rPr lang="ru-RU" dirty="0" smtClean="0"/>
              <a:t>утверждает, что чем ниже цена товара, тем большее его количество покупатели хотят и могут приобрести при других равных условиях, и наоборот. Таким образом, спрос на­ходится в обратной зависимости от цены товара.</a:t>
            </a:r>
          </a:p>
          <a:p>
            <a:pPr algn="just" fontAlgn="base"/>
            <a:r>
              <a:rPr lang="ru-RU" b="1" dirty="0" smtClean="0"/>
              <a:t>Величина (объем) спроса</a:t>
            </a:r>
            <a:r>
              <a:rPr lang="ru-RU" dirty="0" smtClean="0"/>
              <a:t> – это количество товара, которое покупатели готовы приобрести по каждой конкретной цене.</a:t>
            </a:r>
          </a:p>
          <a:p>
            <a:pPr algn="just" fontAlgn="base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706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/>
            <a:r>
              <a:rPr lang="ru-RU" b="1" dirty="0" smtClean="0"/>
              <a:t>Предложение </a:t>
            </a:r>
            <a:r>
              <a:rPr lang="ru-RU" dirty="0" smtClean="0"/>
              <a:t>— это желание и возможности продавцов продать товар или услугу в определен­ное время и по определенной цене. </a:t>
            </a:r>
          </a:p>
          <a:p>
            <a:pPr algn="just" fontAlgn="base"/>
            <a:r>
              <a:rPr lang="ru-RU" b="1" dirty="0" smtClean="0"/>
              <a:t>Закон предложения </a:t>
            </a:r>
            <a:r>
              <a:rPr lang="ru-RU" dirty="0" smtClean="0"/>
              <a:t>утверждает, что при других равных услови­ях, чем выше цена товара, тем больше желание продавца предложить этот товар на рынке. Таким об­разом, предложение напрямую зависит от цены.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/>
              <a:t>Величина (объем) предложения</a:t>
            </a:r>
            <a:r>
              <a:rPr lang="ru-RU" sz="1200" dirty="0" smtClean="0"/>
              <a:t> – это количество товара, которое производители готовы предложить к продаже на рынке по конкретной цене.</a:t>
            </a:r>
          </a:p>
          <a:p>
            <a:pPr algn="just"/>
            <a:r>
              <a:rPr lang="ru-RU" dirty="0" smtClean="0"/>
              <a:t>На величину предложения, кроме цены товара, оказывает влияние ряд факторов. Среди них: це­ны на различные экономические ресурсы; число товаропроизводителей; технология производства; налоговая политика, проводимая государством.</a:t>
            </a:r>
          </a:p>
          <a:p>
            <a:endParaRPr lang="ru-RU" dirty="0" smtClean="0"/>
          </a:p>
          <a:p>
            <a:pPr algn="just" fontAlgn="base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12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Эффект </a:t>
            </a:r>
            <a:r>
              <a:rPr lang="ru-RU" dirty="0" err="1" smtClean="0"/>
              <a:t>Гиффена</a:t>
            </a:r>
            <a:endParaRPr lang="ru-RU" dirty="0" smtClean="0"/>
          </a:p>
          <a:p>
            <a:r>
              <a:rPr lang="ru-RU" dirty="0" smtClean="0"/>
              <a:t>В критических ситуациях при повышении цен на товары первой необходимости население скупает эти товары во все большем количестве, опасаясь дальнейшего повышения цен.</a:t>
            </a:r>
          </a:p>
          <a:p>
            <a:pPr lvl="0" algn="just"/>
            <a:r>
              <a:rPr lang="ru-RU" dirty="0" smtClean="0"/>
              <a:t>Эффект </a:t>
            </a:r>
            <a:r>
              <a:rPr lang="ru-RU" dirty="0" err="1" smtClean="0"/>
              <a:t>Веблена</a:t>
            </a:r>
            <a:endParaRPr lang="ru-RU" dirty="0" smtClean="0"/>
          </a:p>
          <a:p>
            <a:pPr algn="just"/>
            <a:r>
              <a:rPr lang="ru-RU" dirty="0" smtClean="0"/>
              <a:t>На предметы роскоши увеличение цены на товар приводит к возрастанию величины спроса, так как люди стараются купить этот товар не ради самого товара, а ради престижа, связанного с его обладанием.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71515-A1FF-4FBE-B0E2-0DE1764B59F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64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Исключение из закона предложения: Кривая индивидуального предложения труда на рынке: с ростом оплаты труда люди могут позволить себе работать меньше, посвящая больше времени досугу.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71515-A1FF-4FBE-B0E2-0DE1764B59F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56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838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Конкуренция неизбежна, так как каждый производитель или посредник стремится продать на рынке как можно больше товара для получения максимальной прибыли.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7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естественная монополия </a:t>
            </a:r>
            <a:r>
              <a:rPr lang="ru-RU" dirty="0" smtClean="0"/>
              <a:t>защищена законом от конкуренции, так как имеет льготы и продает невосполнимые ресурсы (например, РАО «Газпром» – газ, РАО «ЕЭС» – электричество);</a:t>
            </a:r>
          </a:p>
          <a:p>
            <a:pPr algn="just"/>
            <a:r>
              <a:rPr lang="ru-RU" b="1" dirty="0" smtClean="0"/>
              <a:t>искусственная (нелегальная) монополия</a:t>
            </a:r>
            <a:r>
              <a:rPr lang="ru-RU" dirty="0" smtClean="0"/>
              <a:t> – сговор предприятий для получения максимальной прибыли. С этой целью монополисты договариваются между собой о завышении цены всеми продавцами продукции. Покупатель, не имея другого выхода, вынужден покупать товар по завышенным ценам. </a:t>
            </a:r>
          </a:p>
          <a:p>
            <a:pPr algn="just"/>
            <a:r>
              <a:rPr lang="ru-RU" sz="1050" dirty="0" smtClean="0"/>
              <a:t>картель</a:t>
            </a:r>
            <a:r>
              <a:rPr lang="ru-RU" dirty="0" smtClean="0"/>
              <a:t> (сговор по вопросам производства, сбыта товаров, найма рабочей силы и сговор об уровне цен); </a:t>
            </a:r>
            <a:r>
              <a:rPr lang="ru-RU" sz="1050" dirty="0" smtClean="0"/>
              <a:t>синдикат</a:t>
            </a:r>
            <a:r>
              <a:rPr lang="ru-RU" dirty="0" smtClean="0"/>
              <a:t> (объединение для совместной реализации товаров);</a:t>
            </a:r>
          </a:p>
          <a:p>
            <a:pPr algn="just"/>
            <a:r>
              <a:rPr lang="ru-RU" sz="1050" dirty="0" smtClean="0"/>
              <a:t>трест</a:t>
            </a:r>
            <a:r>
              <a:rPr lang="ru-RU" dirty="0" smtClean="0"/>
              <a:t> (полное объединение предприятий).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3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23.05.2018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3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23.05.2018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23.05.2018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23.05.2018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23.05.2018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23.05.2018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23.05.2018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23.05.2018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23.05.2018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Введите правильный ответ (затем измените порядок вариантов)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23.05.2018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23.05.2018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23.05.2018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77200" cy="267680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Рыночная экономическая система. Понятие спроса и предложения. Совершенная и несовершенная конкуренция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84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Определите, как повлияют на изменение спроса следующие неценовые факторы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Увеличение дохода ваших потребителей: </a:t>
            </a:r>
            <a:r>
              <a:rPr lang="ru-RU" dirty="0" smtClean="0"/>
              <a:t>_________</a:t>
            </a:r>
          </a:p>
          <a:p>
            <a:pPr lvl="0"/>
            <a:r>
              <a:rPr lang="ru-RU" dirty="0" smtClean="0"/>
              <a:t>Ожидание </a:t>
            </a:r>
            <a:r>
              <a:rPr lang="ru-RU" dirty="0"/>
              <a:t>выхода более совершенной модели фотоаппарата у конкурентов: </a:t>
            </a:r>
            <a:r>
              <a:rPr lang="ru-RU" dirty="0" smtClean="0"/>
              <a:t>____________________</a:t>
            </a:r>
          </a:p>
          <a:p>
            <a:pPr lvl="0"/>
            <a:r>
              <a:rPr lang="ru-RU" dirty="0" smtClean="0"/>
              <a:t>Снижение </a:t>
            </a:r>
            <a:r>
              <a:rPr lang="ru-RU" dirty="0"/>
              <a:t>цены на аналогичный фотоаппарат у конкурентов: </a:t>
            </a:r>
            <a:r>
              <a:rPr lang="ru-RU" dirty="0" smtClean="0"/>
              <a:t>__________________________________</a:t>
            </a:r>
            <a:endParaRPr lang="ru-RU" dirty="0"/>
          </a:p>
          <a:p>
            <a:pPr lvl="0"/>
            <a:r>
              <a:rPr lang="ru-RU" dirty="0"/>
              <a:t>Повышение цены штативов</a:t>
            </a:r>
            <a:r>
              <a:rPr lang="en-US" dirty="0"/>
              <a:t>: </a:t>
            </a:r>
            <a:r>
              <a:rPr lang="ru-RU" dirty="0" smtClean="0"/>
              <a:t>_____________________</a:t>
            </a:r>
            <a:endParaRPr lang="ru-RU" dirty="0"/>
          </a:p>
          <a:p>
            <a:pPr lvl="0"/>
            <a:r>
              <a:rPr lang="ru-RU" dirty="0"/>
              <a:t>Проведение запоминающейся рекламной кампании вашей модели фотоаппарата: </a:t>
            </a:r>
            <a:r>
              <a:rPr lang="ru-RU" dirty="0" smtClean="0"/>
              <a:t>_________________________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58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Определите, как повлияют на изменение спроса следующие неценовые факторы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Увеличение дохода ваших потребителей: </a:t>
            </a:r>
            <a:r>
              <a:rPr lang="ru-RU" u="sng" dirty="0"/>
              <a:t>увеличение спроса</a:t>
            </a:r>
          </a:p>
          <a:p>
            <a:pPr lvl="0"/>
            <a:r>
              <a:rPr lang="ru-RU" dirty="0"/>
              <a:t>Ожидание выхода более совершенной модели фотоаппарата у конкурентов: </a:t>
            </a:r>
            <a:r>
              <a:rPr lang="ru-RU" u="sng" dirty="0"/>
              <a:t>снижение спроса</a:t>
            </a:r>
          </a:p>
          <a:p>
            <a:pPr lvl="0"/>
            <a:r>
              <a:rPr lang="ru-RU" dirty="0"/>
              <a:t>Снижение цены на аналогичный фотоаппарат у конкурентов: </a:t>
            </a:r>
            <a:r>
              <a:rPr lang="ru-RU" u="sng" dirty="0"/>
              <a:t>снижение спроса</a:t>
            </a:r>
          </a:p>
          <a:p>
            <a:pPr lvl="0"/>
            <a:r>
              <a:rPr lang="ru-RU" dirty="0"/>
              <a:t>Повышение цены штативов</a:t>
            </a:r>
            <a:r>
              <a:rPr lang="en-US" dirty="0"/>
              <a:t>: </a:t>
            </a:r>
            <a:r>
              <a:rPr lang="ru-RU" u="sng" dirty="0"/>
              <a:t>снижение спроса</a:t>
            </a:r>
          </a:p>
          <a:p>
            <a:pPr lvl="0"/>
            <a:r>
              <a:rPr lang="ru-RU" dirty="0"/>
              <a:t>Проведение запоминающейся рекламной кампании вашей модели фотоаппарата: </a:t>
            </a:r>
            <a:r>
              <a:rPr lang="ru-RU" u="sng" dirty="0"/>
              <a:t>увеличение спроса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24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i814.photobucket.com/albums/zz66/AyameXP/graphic%20contest/GCbut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939145"/>
            <a:ext cx="9144000" cy="39188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176170"/>
            <a:ext cx="81321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Как вы думаете, бывают ли ситуации на рынке, при которых закон предложения не выполняется, то есть при увеличении цены производители стремятся продавать меньше единиц какого-либо товара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8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/>
              <a:t>Определите, как повлияют на изменение предложения следующие неценовые факторы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Одна из крупных компаний - производителей фотоаппаратов разорилась и ушла с рынка: </a:t>
            </a:r>
            <a:r>
              <a:rPr lang="ru-RU" dirty="0" smtClean="0"/>
              <a:t>____________</a:t>
            </a:r>
            <a:endParaRPr lang="ru-RU" dirty="0"/>
          </a:p>
          <a:p>
            <a:pPr lvl="0"/>
            <a:r>
              <a:rPr lang="ru-RU" dirty="0"/>
              <a:t>Крупные производители фотоаппаратов провели переоснащение собственных заводов, что позволило существенно снизить затраты на производство основных деталей: </a:t>
            </a:r>
            <a:r>
              <a:rPr lang="ru-RU" dirty="0" smtClean="0"/>
              <a:t>___________________________________________</a:t>
            </a:r>
            <a:endParaRPr lang="ru-RU" dirty="0"/>
          </a:p>
          <a:p>
            <a:pPr lvl="0"/>
            <a:r>
              <a:rPr lang="ru-RU" dirty="0"/>
              <a:t>Государство решило поддерживать развитие передовых технологических отраслей и выделило субсидии компаниям, занимающимся производством современной технологической продукции, в том числе фотоаппаратуры: </a:t>
            </a:r>
            <a:r>
              <a:rPr lang="ru-RU" dirty="0" smtClean="0"/>
              <a:t>____________________________________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16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Определите, как повлияют на изменение предложения следующие неценовые факторы: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Одна из крупных компаний - производителей фотоаппаратов разорилась и ушла с рынка: </a:t>
            </a:r>
            <a:r>
              <a:rPr lang="ru-RU" u="sng" dirty="0"/>
              <a:t>снижение предложения </a:t>
            </a:r>
          </a:p>
          <a:p>
            <a:pPr lvl="0"/>
            <a:r>
              <a:rPr lang="ru-RU" dirty="0"/>
              <a:t>Крупные производители фотоаппаратов провели переоснащение собственных заводов, что позволило существенно снизить затраты на производство основных деталей: </a:t>
            </a:r>
            <a:r>
              <a:rPr lang="ru-RU" u="sng" dirty="0"/>
              <a:t>увеличение предложения</a:t>
            </a:r>
          </a:p>
          <a:p>
            <a:pPr lvl="0"/>
            <a:r>
              <a:rPr lang="ru-RU" dirty="0"/>
              <a:t>Государство решило поддерживать развитие передовых технологических отраслей и выделило субсидии компаниям, занимающимся производством современной технологической продукции, в том числе фотоаппаратуры: </a:t>
            </a:r>
            <a:r>
              <a:rPr lang="ru-RU" u="sng" dirty="0"/>
              <a:t>увеличение предложения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36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Равновесие на рынке</a:t>
            </a:r>
            <a:endParaRPr lang="ru-RU" dirty="0"/>
          </a:p>
        </p:txBody>
      </p:sp>
      <p:pic>
        <p:nvPicPr>
          <p:cNvPr id="3076" name="Picture 4" descr="http://modern-econ.ru/images/stories/0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1916832"/>
            <a:ext cx="8810625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9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b.ru/misc/i/gallery/19663/5659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8"/>
          <a:stretch/>
        </p:blipFill>
        <p:spPr bwMode="auto">
          <a:xfrm>
            <a:off x="35496" y="0"/>
            <a:ext cx="9125652" cy="685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5724128" y="116632"/>
            <a:ext cx="3096344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Типы конкуренции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Конкуренция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Конкуренция</a:t>
            </a:r>
            <a:r>
              <a:rPr lang="ru-RU" dirty="0"/>
              <a:t> – состязательность на рынке между продавцами за получение большей прибыли</a:t>
            </a:r>
            <a:r>
              <a:rPr lang="ru-RU" dirty="0" smtClean="0"/>
              <a:t>.</a:t>
            </a:r>
          </a:p>
        </p:txBody>
      </p:sp>
      <p:pic>
        <p:nvPicPr>
          <p:cNvPr id="49154" name="Picture 2" descr="http://www.seo-most.ru/images/konku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162" y="3212976"/>
            <a:ext cx="6371773" cy="363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82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конкуренции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1800" y="1628800"/>
            <a:ext cx="3168352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anose="02050604050505020204" pitchFamily="18" charset="0"/>
              </a:rPr>
              <a:t>конкуренция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3872" y="2996952"/>
            <a:ext cx="3878088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Совершенная (свободная)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996952"/>
            <a:ext cx="3878088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несовершенная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5724128" y="1844824"/>
            <a:ext cx="2304256" cy="864096"/>
          </a:xfrm>
          <a:prstGeom prst="curved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flipH="1">
            <a:off x="683568" y="1844824"/>
            <a:ext cx="2304256" cy="864096"/>
          </a:xfrm>
          <a:prstGeom prst="curved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653136"/>
            <a:ext cx="3878088" cy="20162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конкуренция, при которой цена на товар складывается в зависимости от спроса и предложения этого товара. Цена зависит от поведения продавцов и покупателей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93704" y="4365104"/>
            <a:ext cx="3878088" cy="23042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конкуренция, при которой на рынке господствует один производитель, который стремится самостоятельно устанавливать цены на товары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691680" y="4005064"/>
            <a:ext cx="1152128" cy="648072"/>
          </a:xfrm>
          <a:prstGeom prst="downArrow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444208" y="4005064"/>
            <a:ext cx="1152128" cy="648072"/>
          </a:xfrm>
          <a:prstGeom prst="downArrow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5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несовершенной конкуренции: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1800" y="1628800"/>
            <a:ext cx="3168352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anose="02050604050505020204" pitchFamily="18" charset="0"/>
              </a:rPr>
              <a:t>Виды конкуренции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3872" y="2996952"/>
            <a:ext cx="3878088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олигополии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4048" y="2996952"/>
            <a:ext cx="3878088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монополии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5724128" y="1844824"/>
            <a:ext cx="2304256" cy="864096"/>
          </a:xfrm>
          <a:prstGeom prst="curved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flipH="1">
            <a:off x="683568" y="1844824"/>
            <a:ext cx="2304256" cy="864096"/>
          </a:xfrm>
          <a:prstGeom prst="curved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365104"/>
            <a:ext cx="3878088" cy="23042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господство на рынке нескольких крупных производителей (от 3 до 5)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93704" y="4365104"/>
            <a:ext cx="3878088" cy="23042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господство одного крупного производителя на рынке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1691680" y="4005064"/>
            <a:ext cx="1152128" cy="648072"/>
          </a:xfrm>
          <a:prstGeom prst="downArrow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444208" y="4005064"/>
            <a:ext cx="1152128" cy="648072"/>
          </a:xfrm>
          <a:prstGeom prst="downArrow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9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Что такое рынок?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621249"/>
            <a:ext cx="842493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Bookman Old Style" pitchFamily="18" charset="0"/>
              </a:rPr>
              <a:t>Рынок</a:t>
            </a:r>
            <a:r>
              <a:rPr lang="ru-RU" sz="2000" dirty="0">
                <a:latin typeface="Bookman Old Style" pitchFamily="18" charset="0"/>
              </a:rPr>
              <a:t> – совокупность всех отношений, а так же форм и организаций сотрудничества людей друг с другом, касающихся купли-продажи товаров и услуг. 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4221088"/>
            <a:ext cx="331236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itchFamily="18" charset="0"/>
              </a:rPr>
              <a:t>Общественное разделение труда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36096" y="4221088"/>
            <a:ext cx="331236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Bookman Old Style" pitchFamily="18" charset="0"/>
              </a:rPr>
              <a:t>Обособленности производителей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93912" y="5445224"/>
            <a:ext cx="331236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Bookman Old Style" pitchFamily="18" charset="0"/>
              </a:rPr>
              <a:t>Появления частной собственности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7744" y="3068960"/>
            <a:ext cx="439248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itchFamily="18" charset="0"/>
              </a:rPr>
              <a:t>Условие возникновения рынка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flipV="1">
            <a:off x="3931912" y="4149080"/>
            <a:ext cx="1216152" cy="851886"/>
          </a:xfrm>
          <a:prstGeom prst="leftRigh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52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Ниже приведён перечень терминов. Все они, за исключением двух, относятся к понятию «рыночная экономика». Найдите два термина, «выпадающих» из общего ряда, и запишите в ответ цифры, под которыми они указаны.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1) конкуренция производителей	</a:t>
            </a:r>
          </a:p>
          <a:p>
            <a:r>
              <a:rPr lang="ru-RU" dirty="0" smtClean="0"/>
              <a:t>2) многообразие форм собственности	</a:t>
            </a:r>
          </a:p>
          <a:p>
            <a:r>
              <a:rPr lang="ru-RU" dirty="0" smtClean="0"/>
              <a:t>3) дефицит товаров</a:t>
            </a:r>
          </a:p>
          <a:p>
            <a:r>
              <a:rPr lang="ru-RU" dirty="0" smtClean="0"/>
              <a:t>4) спрос	</a:t>
            </a:r>
          </a:p>
          <a:p>
            <a:r>
              <a:rPr lang="ru-RU" dirty="0" smtClean="0"/>
              <a:t>5) предложение	</a:t>
            </a:r>
          </a:p>
          <a:p>
            <a:r>
              <a:rPr lang="ru-RU" dirty="0" smtClean="0"/>
              <a:t>6) директивность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Ниже приведён перечень терминов. Все они, за исключением двух, относятся к понятию «рыночная экономика». Найдите два термина, «выпадающих» из общего ряда, и запишите в ответ цифры, под которыми они указаны.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1) конкуренция производителей	</a:t>
            </a:r>
          </a:p>
          <a:p>
            <a:r>
              <a:rPr lang="ru-RU" dirty="0" smtClean="0"/>
              <a:t>2) многообразие форм собственности	</a:t>
            </a:r>
          </a:p>
          <a:p>
            <a:r>
              <a:rPr lang="ru-RU" b="1" dirty="0" smtClean="0"/>
              <a:t>3) дефицит товаров</a:t>
            </a:r>
          </a:p>
          <a:p>
            <a:r>
              <a:rPr lang="ru-RU" dirty="0" smtClean="0"/>
              <a:t>4) спрос	</a:t>
            </a:r>
          </a:p>
          <a:p>
            <a:r>
              <a:rPr lang="ru-RU" dirty="0" smtClean="0"/>
              <a:t>5) предложение	</a:t>
            </a:r>
          </a:p>
          <a:p>
            <a:r>
              <a:rPr lang="ru-RU" b="1" dirty="0" smtClean="0"/>
              <a:t>6) директивность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Ниже приведен ряд терминов. Все они, за исключением двух, являются характеристикой факторов формирования предложения. Найдите два термина, «выпадающих» из общего ряда, и запишите в ответ цифры, под которыми они указаны.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1) мода	</a:t>
            </a:r>
          </a:p>
          <a:p>
            <a:r>
              <a:rPr lang="ru-RU" dirty="0" smtClean="0"/>
              <a:t>2) уровень налогов	</a:t>
            </a:r>
          </a:p>
          <a:p>
            <a:r>
              <a:rPr lang="ru-RU" dirty="0" smtClean="0"/>
              <a:t>3) цены на сырье и комплектующие	</a:t>
            </a:r>
          </a:p>
          <a:p>
            <a:r>
              <a:rPr lang="ru-RU" dirty="0" smtClean="0"/>
              <a:t>4) количество продавцов на рынке</a:t>
            </a:r>
          </a:p>
          <a:p>
            <a:r>
              <a:rPr lang="ru-RU" dirty="0" smtClean="0"/>
              <a:t>5) доходы потребителей	</a:t>
            </a:r>
          </a:p>
          <a:p>
            <a:r>
              <a:rPr lang="ru-RU" dirty="0" smtClean="0"/>
              <a:t>6) уровень технологий	</a:t>
            </a:r>
          </a:p>
          <a:p>
            <a:r>
              <a:rPr lang="ru-RU" dirty="0" smtClean="0"/>
              <a:t>7) рост производительности труда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Ниже приведен ряд терминов. Все они, за исключением двух, являются характеристикой факторов формирования предложения. Найдите два термина, «выпадающих» из общего ряда, и запишите в ответ цифры, под которыми они указаны.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b="1" dirty="0" smtClean="0"/>
              <a:t>1) мода	</a:t>
            </a:r>
          </a:p>
          <a:p>
            <a:r>
              <a:rPr lang="ru-RU" dirty="0" smtClean="0"/>
              <a:t>2) уровень налогов	</a:t>
            </a:r>
          </a:p>
          <a:p>
            <a:r>
              <a:rPr lang="ru-RU" dirty="0" smtClean="0"/>
              <a:t>3) цены на сырье и комплектующие	</a:t>
            </a:r>
          </a:p>
          <a:p>
            <a:r>
              <a:rPr lang="ru-RU" dirty="0" smtClean="0"/>
              <a:t>4) количество продавцов на рынке</a:t>
            </a:r>
          </a:p>
          <a:p>
            <a:r>
              <a:rPr lang="ru-RU" b="1" dirty="0" smtClean="0"/>
              <a:t>5) доходы потребителей</a:t>
            </a:r>
            <a:r>
              <a:rPr lang="ru-RU" dirty="0" smtClean="0"/>
              <a:t>	</a:t>
            </a:r>
          </a:p>
          <a:p>
            <a:r>
              <a:rPr lang="ru-RU" dirty="0" smtClean="0"/>
              <a:t>6) уровень технологий	</a:t>
            </a:r>
          </a:p>
          <a:p>
            <a:r>
              <a:rPr lang="ru-RU" dirty="0" smtClean="0"/>
              <a:t>7) рост производительности труда</a:t>
            </a:r>
            <a:r>
              <a:rPr lang="ru-RU" smtClean="0"/>
              <a:t>	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2" name="Picture 10" descr="http://img0.liveinternet.ru/images/attach/c/2/72/434/72434032_0_43c2b_9bf1152c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86410"/>
            <a:ext cx="8820472" cy="733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35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Рынок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Ниже приведен ряд терминов. Все они, за исключением двух, относятся к понятию «рынок». Найдите два термина, «выпадающих» из общего ряда, и запишите в ответ цифры, под которыми они указаны.</a:t>
            </a:r>
          </a:p>
          <a:p>
            <a:endParaRPr lang="ru-RU" dirty="0" smtClean="0"/>
          </a:p>
          <a:p>
            <a:r>
              <a:rPr lang="ru-RU" dirty="0" smtClean="0"/>
              <a:t>1) спрос	</a:t>
            </a:r>
          </a:p>
          <a:p>
            <a:r>
              <a:rPr lang="ru-RU" dirty="0" smtClean="0"/>
              <a:t>2) директивное планирование	</a:t>
            </a:r>
          </a:p>
          <a:p>
            <a:r>
              <a:rPr lang="ru-RU" dirty="0" smtClean="0"/>
              <a:t>3) предложение</a:t>
            </a:r>
          </a:p>
          <a:p>
            <a:r>
              <a:rPr lang="ru-RU" dirty="0" smtClean="0"/>
              <a:t>4) равновесная цена	</a:t>
            </a:r>
          </a:p>
          <a:p>
            <a:r>
              <a:rPr lang="ru-RU" dirty="0" smtClean="0"/>
              <a:t>5) потребитель	</a:t>
            </a:r>
          </a:p>
          <a:p>
            <a:r>
              <a:rPr lang="ru-RU" dirty="0" smtClean="0"/>
              <a:t>6) дефицит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Рынок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Ниже приведен ряд терминов. Все они, за исключением двух, относятся к понятию «рынок». Найдите два термина, «выпадающих» из общего ряда, и запишите в ответ цифры, под которыми они указаны.</a:t>
            </a:r>
          </a:p>
          <a:p>
            <a:endParaRPr lang="ru-RU" dirty="0" smtClean="0"/>
          </a:p>
          <a:p>
            <a:r>
              <a:rPr lang="ru-RU" dirty="0" smtClean="0"/>
              <a:t>1) спрос	</a:t>
            </a:r>
          </a:p>
          <a:p>
            <a:r>
              <a:rPr lang="ru-RU" b="1" dirty="0" smtClean="0"/>
              <a:t>2) директивное планирование	</a:t>
            </a:r>
          </a:p>
          <a:p>
            <a:r>
              <a:rPr lang="ru-RU" dirty="0" smtClean="0"/>
              <a:t>3) предложение</a:t>
            </a:r>
          </a:p>
          <a:p>
            <a:r>
              <a:rPr lang="ru-RU" dirty="0" smtClean="0"/>
              <a:t>4) равновесная цена	</a:t>
            </a:r>
          </a:p>
          <a:p>
            <a:r>
              <a:rPr lang="ru-RU" dirty="0" smtClean="0"/>
              <a:t>5) потребитель	</a:t>
            </a:r>
          </a:p>
          <a:p>
            <a:r>
              <a:rPr lang="ru-RU" b="1" dirty="0" smtClean="0"/>
              <a:t>6) дефицит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21429"/>
              </p:ext>
            </p:extLst>
          </p:nvPr>
        </p:nvGraphicFramePr>
        <p:xfrm>
          <a:off x="0" y="-27384"/>
          <a:ext cx="9143999" cy="6985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5817"/>
                <a:gridCol w="6228182"/>
              </a:tblGrid>
              <a:tr h="586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Основание для классификации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рынков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91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точки зрения действующего законодательства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Легальный (законный)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Нелегальный (теневой)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28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товарам и услугам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Потребительских товаров и услуг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Средств производства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Рабочей силы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r>
                        <a:rPr lang="ru-RU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Инвестиций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т.е. долгосрочных вложений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Иностранных валют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 Ценных бумаг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 Научно-технических разработок и инноваций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 Информации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48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пространственному признаку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Мировой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Региональный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Национальный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Местный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30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типу конкуренции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Чистая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(совершенная) конкуренция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Несовершенная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конкуренция: чистая монополия, олигополия, монополистическая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конкуренция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AutoShape 2" descr="https://werindia.com/images/stockmarket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werindia.com/images/stockmarket.pn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4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1062"/>
          </a:xfrm>
        </p:spPr>
        <p:txBody>
          <a:bodyPr/>
          <a:lstStyle/>
          <a:p>
            <a:pPr algn="ctr"/>
            <a:r>
              <a:rPr lang="ru-RU" dirty="0" smtClean="0"/>
              <a:t>Элементы рынка: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772816"/>
            <a:ext cx="6408712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5232" y="1844824"/>
            <a:ext cx="9144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Bookman Old Style" pitchFamily="18" charset="0"/>
              </a:rPr>
              <a:t>1</a:t>
            </a:r>
            <a:endParaRPr lang="ru-RU" sz="3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5232" y="2996952"/>
            <a:ext cx="9144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Bookman Old Style" pitchFamily="18" charset="0"/>
              </a:rPr>
              <a:t>2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2924944"/>
            <a:ext cx="6408712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5656" y="4077072"/>
            <a:ext cx="6408712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Цена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5232" y="4149080"/>
            <a:ext cx="9144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Bookman Old Style" pitchFamily="18" charset="0"/>
              </a:rPr>
              <a:t>3</a:t>
            </a:r>
            <a:endParaRPr lang="ru-RU" sz="3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5656" y="5229200"/>
            <a:ext cx="6408712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Конкуренция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5232" y="5301208"/>
            <a:ext cx="9144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Bookman Old Style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146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Спрос</a:t>
            </a:r>
            <a:endParaRPr lang="ru-RU" dirty="0"/>
          </a:p>
        </p:txBody>
      </p:sp>
      <p:pic>
        <p:nvPicPr>
          <p:cNvPr id="1028" name="Picture 4" descr="http://www.grandars.ru/images/1/review/id/1/21574a7e7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712968" cy="398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5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Предложение</a:t>
            </a:r>
            <a:endParaRPr lang="ru-RU" dirty="0"/>
          </a:p>
        </p:txBody>
      </p:sp>
      <p:pic>
        <p:nvPicPr>
          <p:cNvPr id="2050" name="Picture 2" descr="http://lib.vvsu.ru/books/Bakalavr02/obj.files/image07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59" y="1772816"/>
            <a:ext cx="843148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5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i814.photobucket.com/albums/zz66/AyameXP/graphic%20contest/GCbut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939145"/>
            <a:ext cx="9144000" cy="39188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176170"/>
            <a:ext cx="8132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Как вы думаете, бывают ли ситуации на рынке, при которых закон спроса не выполняется, то есть при увеличении цены потребители стремятся покупать больше единиц какого-либо товара?</a:t>
            </a:r>
          </a:p>
        </p:txBody>
      </p:sp>
    </p:spTree>
    <p:extLst>
      <p:ext uri="{BB962C8B-B14F-4D97-AF65-F5344CB8AC3E}">
        <p14:creationId xmlns:p14="http://schemas.microsoft.com/office/powerpoint/2010/main" val="13490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икторина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950</Words>
  <Application>Microsoft Office PowerPoint</Application>
  <PresentationFormat>Экран (4:3)</PresentationFormat>
  <Paragraphs>161</Paragraphs>
  <Slides>24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Bookman Old Style</vt:lpstr>
      <vt:lpstr>Calibri</vt:lpstr>
      <vt:lpstr>Corbel</vt:lpstr>
      <vt:lpstr>Trebuchet MS</vt:lpstr>
      <vt:lpstr>Wingdings</vt:lpstr>
      <vt:lpstr>Wingdings 2</vt:lpstr>
      <vt:lpstr>Wingdings 3</vt:lpstr>
      <vt:lpstr>Викторина</vt:lpstr>
      <vt:lpstr>Модульная</vt:lpstr>
      <vt:lpstr>Рыночная экономическая система. Понятие спроса и предложения. Совершенная и несовершенная конкуренция</vt:lpstr>
      <vt:lpstr>Что такое рынок?</vt:lpstr>
      <vt:lpstr>Рынок</vt:lpstr>
      <vt:lpstr>Рынок</vt:lpstr>
      <vt:lpstr>Презентация PowerPoint</vt:lpstr>
      <vt:lpstr>Элементы рынка:</vt:lpstr>
      <vt:lpstr>Спрос</vt:lpstr>
      <vt:lpstr>Предложение</vt:lpstr>
      <vt:lpstr>Презентация PowerPoint</vt:lpstr>
      <vt:lpstr>Определите, как повлияют на изменение спроса следующие неценовые факторы:</vt:lpstr>
      <vt:lpstr>Определите, как повлияют на изменение спроса следующие неценовые факторы:</vt:lpstr>
      <vt:lpstr>Презентация PowerPoint</vt:lpstr>
      <vt:lpstr>Определите, как повлияют на изменение предложения следующие неценовые факторы:</vt:lpstr>
      <vt:lpstr>Определите, как повлияют на изменение предложения следующие неценовые факторы:</vt:lpstr>
      <vt:lpstr>Равновесие на рынке</vt:lpstr>
      <vt:lpstr>Презентация PowerPoint</vt:lpstr>
      <vt:lpstr>Конкуренция</vt:lpstr>
      <vt:lpstr>Виды конкуренции</vt:lpstr>
      <vt:lpstr>Виды несовершенной конкуренции:</vt:lpstr>
      <vt:lpstr>Решите</vt:lpstr>
      <vt:lpstr>Решите</vt:lpstr>
      <vt:lpstr>Решите</vt:lpstr>
      <vt:lpstr>Решите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2015-02-14T19:00:18Z</dcterms:created>
  <dcterms:modified xsi:type="dcterms:W3CDTF">2018-05-23T12:28:03Z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